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Lora"/>
      <p:regular r:id="rId25"/>
      <p:bold r:id="rId26"/>
      <p:italic r:id="rId27"/>
      <p:boldItalic r:id="rId28"/>
    </p:embeddedFont>
    <p:embeddedFont>
      <p:font typeface="Bree Serif"/>
      <p:regular r:id="rId29"/>
    </p:embeddedFont>
    <p:embeddedFont>
      <p:font typeface="Oswald"/>
      <p:regular r:id="rId30"/>
      <p:bold r:id="rId31"/>
    </p:embeddedFont>
    <p:embeddedFont>
      <p:font typeface="Merriweather"/>
      <p:regular r:id="rId32"/>
      <p:bold r:id="rId33"/>
      <p:italic r:id="rId34"/>
      <p:boldItalic r:id="rId35"/>
    </p:embeddedFont>
    <p:embeddedFont>
      <p:font typeface="Century Gothic"/>
      <p:regular r:id="rId36"/>
      <p:bold r:id="rId37"/>
      <p:italic r:id="rId38"/>
      <p:boldItalic r:id="rId39"/>
    </p:embeddedFont>
    <p:embeddedFont>
      <p:font typeface="Alegreya"/>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regular.fntdata"/><Relationship Id="rId20" Type="http://schemas.openxmlformats.org/officeDocument/2006/relationships/slide" Target="slides/slide15.xml"/><Relationship Id="rId42" Type="http://schemas.openxmlformats.org/officeDocument/2006/relationships/font" Target="fonts/Alegreya-italic.fntdata"/><Relationship Id="rId41" Type="http://schemas.openxmlformats.org/officeDocument/2006/relationships/font" Target="fonts/Alegreya-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Alegreya-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reeSerif-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37" Type="http://schemas.openxmlformats.org/officeDocument/2006/relationships/font" Target="fonts/CenturyGothic-bold.fntdata"/><Relationship Id="rId14" Type="http://schemas.openxmlformats.org/officeDocument/2006/relationships/slide" Target="slides/slide9.xml"/><Relationship Id="rId36" Type="http://schemas.openxmlformats.org/officeDocument/2006/relationships/font" Target="fonts/CenturyGothic-regular.fntdata"/><Relationship Id="rId17" Type="http://schemas.openxmlformats.org/officeDocument/2006/relationships/slide" Target="slides/slide12.xml"/><Relationship Id="rId39" Type="http://schemas.openxmlformats.org/officeDocument/2006/relationships/font" Target="fonts/CenturyGothic-boldItalic.fntdata"/><Relationship Id="rId16" Type="http://schemas.openxmlformats.org/officeDocument/2006/relationships/slide" Target="slides/slide11.xml"/><Relationship Id="rId38" Type="http://schemas.openxmlformats.org/officeDocument/2006/relationships/font" Target="fonts/CenturyGothic-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0e3dda18c_0_74: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0e3dda18c_0_74: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41" name="Google Shape;141;g100e3dda18c_0_74: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0e3dda18c_0_81: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0e3dda18c_0_81: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52" name="Google Shape;152;g100e3dda18c_0_81: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0e3dda18c_0_88: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0e3dda18c_0_88: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t/>
            </a:r>
            <a:endParaRPr sz="1400"/>
          </a:p>
        </p:txBody>
      </p:sp>
      <p:sp>
        <p:nvSpPr>
          <p:cNvPr id="163" name="Google Shape;163;g100e3dda18c_0_88: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0e3dda18c_0_97: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0e3dda18c_0_97: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73" name="Google Shape;173;g100e3dda18c_0_97: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0e3dda18c_0_105: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00e3dda18c_0_105: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85" name="Google Shape;185;g100e3dda18c_0_105: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00e3dda18c_0_120: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00e3dda18c_0_120: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99" name="Google Shape;199;g100e3dda18c_0_120: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00e3dda18c_0_127: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00e3dda18c_0_127: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208" name="Google Shape;208;g100e3dda18c_0_127: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00e3dda18c_0_149: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00e3dda18c_0_149: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218" name="Google Shape;218;g100e3dda18c_0_149: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0e3dda18c_0_142: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00e3dda18c_0_142: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227" name="Google Shape;227;g100e3dda18c_0_142: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0e3dda18c_0_156: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0e3dda18c_0_156: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236" name="Google Shape;236;g100e3dda18c_0_156: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b49a374c6_0_6: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66" name="Google Shape;66;geb49a374c6_0_6: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67" name="Google Shape;67;geb49a374c6_0_6: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00e3dda18c_0_32: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75" name="Google Shape;75;g100e3dda18c_0_32: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76" name="Google Shape;76;g100e3dda18c_0_32: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00e3dda18c_0_3: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84" name="Google Shape;84;g100e3dda18c_0_3: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85" name="Google Shape;85;g100e3dda18c_0_3: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0e3dda18c_0_134: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0e3dda18c_0_134: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94" name="Google Shape;94;g100e3dda18c_0_134: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22c14d5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22c14d5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00e3dda18c_0_10: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00e3dda18c_0_10: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10" name="Google Shape;110;g100e3dda18c_0_10: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0e3dda18c_0_39: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00e3dda18c_0_39: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20" name="Google Shape;120;g100e3dda18c_0_39: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0e3dda18c_0_67:notes"/>
          <p:cNvSpPr/>
          <p:nvPr>
            <p:ph idx="2" type="sldImg"/>
          </p:nvPr>
        </p:nvSpPr>
        <p:spPr>
          <a:xfrm>
            <a:off x="399339" y="686346"/>
            <a:ext cx="6059100" cy="34287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00e3dda18c_0_67:notes"/>
          <p:cNvSpPr txBox="1"/>
          <p:nvPr>
            <p:ph idx="1" type="body"/>
          </p:nvPr>
        </p:nvSpPr>
        <p:spPr>
          <a:xfrm>
            <a:off x="685801" y="4343400"/>
            <a:ext cx="5486400" cy="41148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None/>
            </a:pPr>
            <a:r>
              <a:rPr lang="en" sz="1400"/>
              <a:t>Leanne</a:t>
            </a:r>
            <a:endParaRPr sz="1400"/>
          </a:p>
        </p:txBody>
      </p:sp>
      <p:sp>
        <p:nvSpPr>
          <p:cNvPr id="132" name="Google Shape;132;g100e3dda18c_0_67:notes"/>
          <p:cNvSpPr txBox="1"/>
          <p:nvPr>
            <p:ph idx="12" type="sldNum"/>
          </p:nvPr>
        </p:nvSpPr>
        <p:spPr>
          <a:xfrm>
            <a:off x="3884613" y="8685213"/>
            <a:ext cx="2971800" cy="457200"/>
          </a:xfrm>
          <a:prstGeom prst="rect">
            <a:avLst/>
          </a:prstGeom>
          <a:noFill/>
          <a:ln>
            <a:noFill/>
          </a:ln>
        </p:spPr>
        <p:txBody>
          <a:bodyPr anchorCtr="0" anchor="ctr" bIns="89500" lIns="89500" spcFirstLastPara="1" rIns="89500" wrap="square" tIns="895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idx="10" type="dt"/>
          </p:nvPr>
        </p:nvSpPr>
        <p:spPr>
          <a:xfrm>
            <a:off x="838200" y="4800601"/>
            <a:ext cx="2057400" cy="240600"/>
          </a:xfrm>
          <a:prstGeom prst="rect">
            <a:avLst/>
          </a:prstGeom>
          <a:noFill/>
          <a:ln>
            <a:noFill/>
          </a:ln>
        </p:spPr>
        <p:txBody>
          <a:bodyPr anchorCtr="0" anchor="b"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222A35"/>
                </a:solidFill>
                <a:latin typeface="Century Gothic"/>
                <a:ea typeface="Century Gothic"/>
                <a:cs typeface="Century Gothic"/>
                <a:sym typeface="Century Gothic"/>
              </a:defRPr>
            </a:lvl1pPr>
            <a:lvl2pPr indent="-12700" lvl="1" marL="4572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2pPr>
            <a:lvl3pPr indent="-12700" lvl="2" marL="9144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3pPr>
            <a:lvl4pPr indent="-12700" lvl="3" marL="13716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4pPr>
            <a:lvl5pPr indent="-12700" lvl="4" marL="18288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5pPr>
            <a:lvl6pPr indent="-12700" lvl="5" marL="22860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6pPr>
            <a:lvl7pPr indent="-12700" lvl="6" marL="27432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7pPr>
            <a:lvl8pPr indent="-12700" lvl="7" marL="32004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8pPr>
            <a:lvl9pPr indent="-12700" lvl="8" marL="36576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9pPr>
          </a:lstStyle>
          <a:p/>
        </p:txBody>
      </p:sp>
      <p:sp>
        <p:nvSpPr>
          <p:cNvPr id="52" name="Google Shape;52;p13"/>
          <p:cNvSpPr txBox="1"/>
          <p:nvPr>
            <p:ph idx="11" type="ftr"/>
          </p:nvPr>
        </p:nvSpPr>
        <p:spPr>
          <a:xfrm>
            <a:off x="2931645" y="4800601"/>
            <a:ext cx="4663500" cy="240600"/>
          </a:xfrm>
          <a:prstGeom prst="rect">
            <a:avLst/>
          </a:prstGeom>
          <a:noFill/>
          <a:ln>
            <a:noFill/>
          </a:ln>
        </p:spPr>
        <p:txBody>
          <a:bodyPr anchorCtr="0" anchor="b"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222A35"/>
                </a:solidFill>
                <a:latin typeface="Century Gothic"/>
                <a:ea typeface="Century Gothic"/>
                <a:cs typeface="Century Gothic"/>
                <a:sym typeface="Century Gothic"/>
              </a:defRPr>
            </a:lvl1pPr>
            <a:lvl2pPr indent="-12700" lvl="1" marL="4572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2pPr>
            <a:lvl3pPr indent="-12700" lvl="2" marL="9144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3pPr>
            <a:lvl4pPr indent="-12700" lvl="3" marL="13716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4pPr>
            <a:lvl5pPr indent="-12700" lvl="4" marL="18288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5pPr>
            <a:lvl6pPr indent="-12700" lvl="5" marL="22860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6pPr>
            <a:lvl7pPr indent="-12700" lvl="6" marL="27432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7pPr>
            <a:lvl8pPr indent="-12700" lvl="7" marL="32004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8pPr>
            <a:lvl9pPr indent="-12700" lvl="8" marL="3657600" marR="0" rtl="0" algn="l">
              <a:spcBef>
                <a:spcPts val="0"/>
              </a:spcBef>
              <a:spcAft>
                <a:spcPts val="0"/>
              </a:spcAft>
              <a:buSzPts val="1100"/>
              <a:buNone/>
              <a:defRPr b="0" i="0" sz="1800" u="none" cap="none" strike="noStrike">
                <a:solidFill>
                  <a:schemeClr val="dk1"/>
                </a:solidFill>
                <a:latin typeface="Century Gothic"/>
                <a:ea typeface="Century Gothic"/>
                <a:cs typeface="Century Gothic"/>
                <a:sym typeface="Century Gothic"/>
              </a:defRPr>
            </a:lvl9pPr>
          </a:lstStyle>
          <a:p/>
        </p:txBody>
      </p:sp>
      <p:sp>
        <p:nvSpPr>
          <p:cNvPr id="53" name="Google Shape;53;p13"/>
          <p:cNvSpPr txBox="1"/>
          <p:nvPr>
            <p:ph idx="12" type="sldNum"/>
          </p:nvPr>
        </p:nvSpPr>
        <p:spPr>
          <a:xfrm>
            <a:off x="7627346" y="4800601"/>
            <a:ext cx="831000" cy="24060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900" u="none" cap="none" strike="noStrike">
                <a:solidFill>
                  <a:srgbClr val="222A35"/>
                </a:solidFill>
                <a:latin typeface="Century Gothic"/>
                <a:ea typeface="Century Gothic"/>
                <a:cs typeface="Century Gothic"/>
                <a:sym typeface="Century Gothic"/>
              </a:defRPr>
            </a:lvl1pPr>
            <a:lvl2pPr indent="0" lvl="1" marL="0" marR="0" rtl="0" algn="r">
              <a:spcBef>
                <a:spcPts val="0"/>
              </a:spcBef>
              <a:buNone/>
              <a:defRPr b="0" i="0" sz="900" u="none" cap="none" strike="noStrike">
                <a:solidFill>
                  <a:srgbClr val="222A35"/>
                </a:solidFill>
                <a:latin typeface="Century Gothic"/>
                <a:ea typeface="Century Gothic"/>
                <a:cs typeface="Century Gothic"/>
                <a:sym typeface="Century Gothic"/>
              </a:defRPr>
            </a:lvl2pPr>
            <a:lvl3pPr indent="0" lvl="2" marL="0" marR="0" rtl="0" algn="r">
              <a:spcBef>
                <a:spcPts val="0"/>
              </a:spcBef>
              <a:buNone/>
              <a:defRPr b="0" i="0" sz="900" u="none" cap="none" strike="noStrike">
                <a:solidFill>
                  <a:srgbClr val="222A35"/>
                </a:solidFill>
                <a:latin typeface="Century Gothic"/>
                <a:ea typeface="Century Gothic"/>
                <a:cs typeface="Century Gothic"/>
                <a:sym typeface="Century Gothic"/>
              </a:defRPr>
            </a:lvl3pPr>
            <a:lvl4pPr indent="0" lvl="3" marL="0" marR="0" rtl="0" algn="r">
              <a:spcBef>
                <a:spcPts val="0"/>
              </a:spcBef>
              <a:buNone/>
              <a:defRPr b="0" i="0" sz="900" u="none" cap="none" strike="noStrike">
                <a:solidFill>
                  <a:srgbClr val="222A35"/>
                </a:solidFill>
                <a:latin typeface="Century Gothic"/>
                <a:ea typeface="Century Gothic"/>
                <a:cs typeface="Century Gothic"/>
                <a:sym typeface="Century Gothic"/>
              </a:defRPr>
            </a:lvl4pPr>
            <a:lvl5pPr indent="0" lvl="4" marL="0" marR="0" rtl="0" algn="r">
              <a:spcBef>
                <a:spcPts val="0"/>
              </a:spcBef>
              <a:buNone/>
              <a:defRPr b="0" i="0" sz="900" u="none" cap="none" strike="noStrike">
                <a:solidFill>
                  <a:srgbClr val="222A35"/>
                </a:solidFill>
                <a:latin typeface="Century Gothic"/>
                <a:ea typeface="Century Gothic"/>
                <a:cs typeface="Century Gothic"/>
                <a:sym typeface="Century Gothic"/>
              </a:defRPr>
            </a:lvl5pPr>
            <a:lvl6pPr indent="0" lvl="5" marL="0" marR="0" rtl="0" algn="r">
              <a:spcBef>
                <a:spcPts val="0"/>
              </a:spcBef>
              <a:buNone/>
              <a:defRPr b="0" i="0" sz="900" u="none" cap="none" strike="noStrike">
                <a:solidFill>
                  <a:srgbClr val="222A35"/>
                </a:solidFill>
                <a:latin typeface="Century Gothic"/>
                <a:ea typeface="Century Gothic"/>
                <a:cs typeface="Century Gothic"/>
                <a:sym typeface="Century Gothic"/>
              </a:defRPr>
            </a:lvl6pPr>
            <a:lvl7pPr indent="0" lvl="6" marL="0" marR="0" rtl="0" algn="r">
              <a:spcBef>
                <a:spcPts val="0"/>
              </a:spcBef>
              <a:buNone/>
              <a:defRPr b="0" i="0" sz="900" u="none" cap="none" strike="noStrike">
                <a:solidFill>
                  <a:srgbClr val="222A35"/>
                </a:solidFill>
                <a:latin typeface="Century Gothic"/>
                <a:ea typeface="Century Gothic"/>
                <a:cs typeface="Century Gothic"/>
                <a:sym typeface="Century Gothic"/>
              </a:defRPr>
            </a:lvl7pPr>
            <a:lvl8pPr indent="0" lvl="7" marL="0" marR="0" rtl="0" algn="r">
              <a:spcBef>
                <a:spcPts val="0"/>
              </a:spcBef>
              <a:buNone/>
              <a:defRPr b="0" i="0" sz="900" u="none" cap="none" strike="noStrike">
                <a:solidFill>
                  <a:srgbClr val="222A35"/>
                </a:solidFill>
                <a:latin typeface="Century Gothic"/>
                <a:ea typeface="Century Gothic"/>
                <a:cs typeface="Century Gothic"/>
                <a:sym typeface="Century Gothic"/>
              </a:defRPr>
            </a:lvl8pPr>
            <a:lvl9pPr indent="0" lvl="8" marL="0" marR="0" rtl="0" algn="r">
              <a:spcBef>
                <a:spcPts val="0"/>
              </a:spcBef>
              <a:buNone/>
              <a:defRPr b="0" i="0" sz="900" u="none" cap="none" strike="noStrike">
                <a:solidFill>
                  <a:srgbClr val="222A35"/>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idx="1" type="body"/>
          </p:nvPr>
        </p:nvSpPr>
        <p:spPr>
          <a:xfrm>
            <a:off x="838200" y="1276350"/>
            <a:ext cx="7620000" cy="3352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95000"/>
              </a:lnSpc>
              <a:spcBef>
                <a:spcPts val="1400"/>
              </a:spcBef>
              <a:spcAft>
                <a:spcPts val="0"/>
              </a:spcAft>
              <a:buClr>
                <a:srgbClr val="548135"/>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23850" lvl="1" marL="914400" marR="0" rtl="0" algn="l">
              <a:lnSpc>
                <a:spcPct val="95000"/>
              </a:lnSpc>
              <a:spcBef>
                <a:spcPts val="1600"/>
              </a:spcBef>
              <a:spcAft>
                <a:spcPts val="0"/>
              </a:spcAft>
              <a:buClr>
                <a:srgbClr val="548135"/>
              </a:buClr>
              <a:buSzPts val="1500"/>
              <a:buFont typeface="Century Gothic"/>
              <a:buChar char="–"/>
              <a:defRPr b="0" i="0" sz="1500" u="none" cap="none" strike="noStrike">
                <a:solidFill>
                  <a:schemeClr val="dk1"/>
                </a:solidFill>
                <a:latin typeface="Century Gothic"/>
                <a:ea typeface="Century Gothic"/>
                <a:cs typeface="Century Gothic"/>
                <a:sym typeface="Century Gothic"/>
              </a:defRPr>
            </a:lvl2pPr>
            <a:lvl3pPr indent="-317500" lvl="2" marL="1371600" marR="0" rtl="0" algn="l">
              <a:lnSpc>
                <a:spcPct val="95000"/>
              </a:lnSpc>
              <a:spcBef>
                <a:spcPts val="1600"/>
              </a:spcBef>
              <a:spcAft>
                <a:spcPts val="0"/>
              </a:spcAft>
              <a:buClr>
                <a:srgbClr val="548135"/>
              </a:buClr>
              <a:buSzPts val="1400"/>
              <a:buFont typeface="Century Gothic"/>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95000"/>
              </a:lnSpc>
              <a:spcBef>
                <a:spcPts val="1600"/>
              </a:spcBef>
              <a:spcAft>
                <a:spcPts val="0"/>
              </a:spcAft>
              <a:buClr>
                <a:srgbClr val="548135"/>
              </a:buClr>
              <a:buSzPts val="1400"/>
              <a:buFont typeface="Century Gothic"/>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95000"/>
              </a:lnSpc>
              <a:spcBef>
                <a:spcPts val="1600"/>
              </a:spcBef>
              <a:spcAft>
                <a:spcPts val="0"/>
              </a:spcAft>
              <a:buClr>
                <a:srgbClr val="548135"/>
              </a:buClr>
              <a:buSzPts val="1400"/>
              <a:buFont typeface="Century Gothic"/>
              <a:buChar char="–"/>
              <a:defRPr b="0" i="0" sz="1400" u="none" cap="none" strike="noStrike">
                <a:solidFill>
                  <a:schemeClr val="dk1"/>
                </a:solidFill>
                <a:latin typeface="Century Gothic"/>
                <a:ea typeface="Century Gothic"/>
                <a:cs typeface="Century Gothic"/>
                <a:sym typeface="Century Gothic"/>
              </a:defRPr>
            </a:lvl5pPr>
            <a:lvl6pPr indent="-304800" lvl="5" marL="2743200" marR="0" rtl="0" algn="l">
              <a:lnSpc>
                <a:spcPct val="95000"/>
              </a:lnSpc>
              <a:spcBef>
                <a:spcPts val="1600"/>
              </a:spcBef>
              <a:spcAft>
                <a:spcPts val="0"/>
              </a:spcAft>
              <a:buClr>
                <a:srgbClr val="548135"/>
              </a:buClr>
              <a:buSzPts val="1200"/>
              <a:buFont typeface="Century Gothic"/>
              <a:buChar char="–"/>
              <a:defRPr b="0" i="0" sz="1400" u="none" cap="none" strike="noStrike">
                <a:solidFill>
                  <a:srgbClr val="222A35"/>
                </a:solidFill>
                <a:latin typeface="Century Gothic"/>
                <a:ea typeface="Century Gothic"/>
                <a:cs typeface="Century Gothic"/>
                <a:sym typeface="Century Gothic"/>
              </a:defRPr>
            </a:lvl6pPr>
            <a:lvl7pPr indent="-304800" lvl="6" marL="3200400" marR="0" rtl="0" algn="l">
              <a:lnSpc>
                <a:spcPct val="95000"/>
              </a:lnSpc>
              <a:spcBef>
                <a:spcPts val="1600"/>
              </a:spcBef>
              <a:spcAft>
                <a:spcPts val="0"/>
              </a:spcAft>
              <a:buClr>
                <a:srgbClr val="548135"/>
              </a:buClr>
              <a:buSzPts val="1200"/>
              <a:buFont typeface="Century Gothic"/>
              <a:buChar char="–"/>
              <a:defRPr b="0" i="0" sz="1400" u="none" cap="none" strike="noStrike">
                <a:solidFill>
                  <a:srgbClr val="222A35"/>
                </a:solidFill>
                <a:latin typeface="Century Gothic"/>
                <a:ea typeface="Century Gothic"/>
                <a:cs typeface="Century Gothic"/>
                <a:sym typeface="Century Gothic"/>
              </a:defRPr>
            </a:lvl7pPr>
            <a:lvl8pPr indent="-304800" lvl="7" marL="3657600" marR="0" rtl="0" algn="l">
              <a:lnSpc>
                <a:spcPct val="95000"/>
              </a:lnSpc>
              <a:spcBef>
                <a:spcPts val="1600"/>
              </a:spcBef>
              <a:spcAft>
                <a:spcPts val="0"/>
              </a:spcAft>
              <a:buClr>
                <a:srgbClr val="548135"/>
              </a:buClr>
              <a:buSzPts val="1200"/>
              <a:buFont typeface="Century Gothic"/>
              <a:buChar char="–"/>
              <a:defRPr b="0" i="0" sz="1400" u="none" cap="none" strike="noStrike">
                <a:solidFill>
                  <a:srgbClr val="222A35"/>
                </a:solidFill>
                <a:latin typeface="Century Gothic"/>
                <a:ea typeface="Century Gothic"/>
                <a:cs typeface="Century Gothic"/>
                <a:sym typeface="Century Gothic"/>
              </a:defRPr>
            </a:lvl8pPr>
            <a:lvl9pPr indent="-304800" lvl="8" marL="4114800" marR="0" rtl="0" algn="l">
              <a:lnSpc>
                <a:spcPct val="95000"/>
              </a:lnSpc>
              <a:spcBef>
                <a:spcPts val="1600"/>
              </a:spcBef>
              <a:spcAft>
                <a:spcPts val="1600"/>
              </a:spcAft>
              <a:buClr>
                <a:srgbClr val="548135"/>
              </a:buClr>
              <a:buSzPts val="1200"/>
              <a:buFont typeface="Century Gothic"/>
              <a:buChar char="–"/>
              <a:defRPr b="0" i="0" sz="1400" u="none" cap="none" strike="noStrike">
                <a:solidFill>
                  <a:srgbClr val="222A35"/>
                </a:solidFill>
                <a:latin typeface="Century Gothic"/>
                <a:ea typeface="Century Gothic"/>
                <a:cs typeface="Century Gothic"/>
                <a:sym typeface="Century Gothic"/>
              </a:defRPr>
            </a:lvl9pPr>
          </a:lstStyle>
          <a:p/>
        </p:txBody>
      </p:sp>
      <p:sp>
        <p:nvSpPr>
          <p:cNvPr id="55" name="Google Shape;55;p13"/>
          <p:cNvSpPr txBox="1"/>
          <p:nvPr>
            <p:ph type="title"/>
          </p:nvPr>
        </p:nvSpPr>
        <p:spPr>
          <a:xfrm>
            <a:off x="838200" y="57150"/>
            <a:ext cx="7620000" cy="1047900"/>
          </a:xfrm>
          <a:prstGeom prst="rect">
            <a:avLst/>
          </a:prstGeom>
          <a:noFill/>
          <a:ln>
            <a:noFill/>
          </a:ln>
        </p:spPr>
        <p:txBody>
          <a:bodyPr anchorCtr="0" anchor="b" bIns="91425" lIns="91425" spcFirstLastPara="1" rIns="91425" wrap="square" tIns="91425">
            <a:noAutofit/>
          </a:bodyPr>
          <a:lstStyle>
            <a:lvl1pPr indent="0" lvl="0" marL="0" marR="0" rtl="0" algn="l">
              <a:lnSpc>
                <a:spcPct val="85000"/>
              </a:lnSpc>
              <a:spcBef>
                <a:spcPts val="0"/>
              </a:spcBef>
              <a:spcAft>
                <a:spcPts val="0"/>
              </a:spcAft>
              <a:buClr>
                <a:schemeClr val="accent2"/>
              </a:buClr>
              <a:buSzPts val="2800"/>
              <a:buFont typeface="Century Gothic"/>
              <a:buNone/>
              <a:defRPr b="0" i="0" sz="3300" u="none" cap="none" strike="noStrike">
                <a:solidFill>
                  <a:schemeClr val="accent2"/>
                </a:solidFill>
                <a:latin typeface="Century Gothic"/>
                <a:ea typeface="Century Gothic"/>
                <a:cs typeface="Century Gothic"/>
                <a:sym typeface="Century Gothic"/>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0.jpg"/><Relationship Id="rId5" Type="http://schemas.openxmlformats.org/officeDocument/2006/relationships/image" Target="../media/image22.jpg"/><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9.jpg"/><Relationship Id="rId5" Type="http://schemas.openxmlformats.org/officeDocument/2006/relationships/image" Target="../media/image31.jpg"/><Relationship Id="rId6"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hyperlink" Target="http://drive.google.com/file/d/11vtETCpIxNWn4WOpz2hoyGC8lIJ2wFKA/view" TargetMode="External"/><Relationship Id="rId5"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8.jpg"/><Relationship Id="rId7" Type="http://schemas.openxmlformats.org/officeDocument/2006/relationships/image" Target="../media/image25.jp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0" Type="http://schemas.openxmlformats.org/officeDocument/2006/relationships/image" Target="../media/image38.jp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6.jpg"/><Relationship Id="rId9" Type="http://schemas.openxmlformats.org/officeDocument/2006/relationships/image" Target="../media/image41.jpg"/><Relationship Id="rId5" Type="http://schemas.openxmlformats.org/officeDocument/2006/relationships/image" Target="../media/image35.jpg"/><Relationship Id="rId6" Type="http://schemas.openxmlformats.org/officeDocument/2006/relationships/image" Target="../media/image33.jpg"/><Relationship Id="rId7" Type="http://schemas.openxmlformats.org/officeDocument/2006/relationships/image" Target="../media/image39.jpg"/><Relationship Id="rId8"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jpg"/><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jpg"/><Relationship Id="rId5" Type="http://schemas.openxmlformats.org/officeDocument/2006/relationships/image" Target="../media/image2.png"/><Relationship Id="rId6" Type="http://schemas.openxmlformats.org/officeDocument/2006/relationships/image" Target="../media/image16.jpg"/><Relationship Id="rId7"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9408850" cy="5143500"/>
          </a:xfrm>
          <a:prstGeom prst="rect">
            <a:avLst/>
          </a:prstGeom>
          <a:noFill/>
          <a:ln>
            <a:noFill/>
          </a:ln>
        </p:spPr>
      </p:pic>
      <p:sp>
        <p:nvSpPr>
          <p:cNvPr id="61" name="Google Shape;61;p14"/>
          <p:cNvSpPr txBox="1"/>
          <p:nvPr>
            <p:ph type="ctrTitle"/>
          </p:nvPr>
        </p:nvSpPr>
        <p:spPr>
          <a:xfrm>
            <a:off x="512700" y="3434582"/>
            <a:ext cx="8118600" cy="111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600">
                <a:solidFill>
                  <a:schemeClr val="lt1"/>
                </a:solidFill>
                <a:latin typeface="Bree Serif"/>
                <a:ea typeface="Bree Serif"/>
                <a:cs typeface="Bree Serif"/>
                <a:sym typeface="Bree Serif"/>
              </a:rPr>
              <a:t>Career Magnet Academy</a:t>
            </a:r>
            <a:endParaRPr b="1" sz="5600">
              <a:solidFill>
                <a:schemeClr val="lt1"/>
              </a:solidFill>
              <a:latin typeface="Bree Serif"/>
              <a:ea typeface="Bree Serif"/>
              <a:cs typeface="Bree Serif"/>
              <a:sym typeface="Bree Serif"/>
            </a:endParaRPr>
          </a:p>
        </p:txBody>
      </p:sp>
      <p:pic>
        <p:nvPicPr>
          <p:cNvPr id="62" name="Google Shape;62;p14"/>
          <p:cNvPicPr preferRelativeResize="0"/>
          <p:nvPr/>
        </p:nvPicPr>
        <p:blipFill>
          <a:blip r:embed="rId4">
            <a:alphaModFix/>
          </a:blip>
          <a:stretch>
            <a:fillRect/>
          </a:stretch>
        </p:blipFill>
        <p:spPr>
          <a:xfrm>
            <a:off x="3786950" y="2140950"/>
            <a:ext cx="1834950" cy="1537376"/>
          </a:xfrm>
          <a:prstGeom prst="rect">
            <a:avLst/>
          </a:prstGeom>
          <a:noFill/>
          <a:ln>
            <a:noFill/>
          </a:ln>
        </p:spPr>
      </p:pic>
      <p:sp>
        <p:nvSpPr>
          <p:cNvPr id="63" name="Google Shape;63;p14"/>
          <p:cNvSpPr txBox="1"/>
          <p:nvPr>
            <p:ph type="ctrTitle"/>
          </p:nvPr>
        </p:nvSpPr>
        <p:spPr>
          <a:xfrm>
            <a:off x="645125" y="4259653"/>
            <a:ext cx="8118600" cy="7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solidFill>
                  <a:srgbClr val="FFFFFF"/>
                </a:solidFill>
                <a:latin typeface="Alegreya"/>
                <a:ea typeface="Alegreya"/>
                <a:cs typeface="Alegreya"/>
                <a:sym typeface="Alegreya"/>
              </a:rPr>
              <a:t>KNOX COUNTY SCHOOLS</a:t>
            </a:r>
            <a:endParaRPr b="1" sz="3300">
              <a:solidFill>
                <a:srgbClr val="FFFFFF"/>
              </a:solidFill>
              <a:latin typeface="Alegreya"/>
              <a:ea typeface="Alegreya"/>
              <a:cs typeface="Alegreya"/>
              <a:sym typeface="Alegrey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85450" y="0"/>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STUDENT CENTERED</a:t>
            </a:r>
            <a:endParaRPr b="1" sz="3800">
              <a:solidFill>
                <a:srgbClr val="FFF2CC"/>
              </a:solidFill>
              <a:latin typeface="Bree Serif"/>
              <a:ea typeface="Bree Serif"/>
              <a:cs typeface="Bree Serif"/>
              <a:sym typeface="Bree Serif"/>
            </a:endParaRPr>
          </a:p>
        </p:txBody>
      </p:sp>
      <p:pic>
        <p:nvPicPr>
          <p:cNvPr id="144" name="Google Shape;144;p23"/>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45" name="Google Shape;145;p23"/>
          <p:cNvSpPr txBox="1"/>
          <p:nvPr>
            <p:ph idx="1" type="body"/>
          </p:nvPr>
        </p:nvSpPr>
        <p:spPr>
          <a:xfrm>
            <a:off x="238750" y="409650"/>
            <a:ext cx="4247700" cy="3676200"/>
          </a:xfrm>
          <a:prstGeom prst="rect">
            <a:avLst/>
          </a:prstGeom>
        </p:spPr>
        <p:txBody>
          <a:bodyPr anchorCtr="0" anchor="t" bIns="91425" lIns="91425" spcFirstLastPara="1" rIns="91425" wrap="square" tIns="91425">
            <a:noAutofit/>
          </a:bodyPr>
          <a:lstStyle/>
          <a:p>
            <a:pPr indent="0" lvl="0" marL="914400" rtl="0" algn="l">
              <a:lnSpc>
                <a:spcPct val="115000"/>
              </a:lnSpc>
              <a:spcBef>
                <a:spcPts val="1400"/>
              </a:spcBef>
              <a:spcAft>
                <a:spcPts val="0"/>
              </a:spcAft>
              <a:buNone/>
            </a:pPr>
            <a:r>
              <a:t/>
            </a:r>
            <a:endParaRPr b="1" sz="2100">
              <a:solidFill>
                <a:schemeClr val="lt1"/>
              </a:solidFill>
              <a:latin typeface="Lora"/>
              <a:ea typeface="Lora"/>
              <a:cs typeface="Lora"/>
              <a:sym typeface="Lora"/>
            </a:endParaRPr>
          </a:p>
          <a:p>
            <a:pPr indent="-361950" lvl="0" marL="457200" rtl="0" algn="l">
              <a:lnSpc>
                <a:spcPct val="115000"/>
              </a:lnSpc>
              <a:spcBef>
                <a:spcPts val="1600"/>
              </a:spcBef>
              <a:spcAft>
                <a:spcPts val="0"/>
              </a:spcAft>
              <a:buClr>
                <a:schemeClr val="lt1"/>
              </a:buClr>
              <a:buSzPts val="2100"/>
              <a:buFont typeface="Lora"/>
              <a:buChar char="•"/>
            </a:pPr>
            <a:r>
              <a:rPr b="1" lang="en" sz="2100">
                <a:solidFill>
                  <a:schemeClr val="lt1"/>
                </a:solidFill>
                <a:latin typeface="Lora"/>
                <a:ea typeface="Lora"/>
                <a:cs typeface="Lora"/>
                <a:sym typeface="Lora"/>
              </a:rPr>
              <a:t>Student-led clubs and organizations, student government, and tours</a:t>
            </a:r>
            <a:endParaRPr b="1" sz="2100">
              <a:solidFill>
                <a:schemeClr val="lt1"/>
              </a:solidFill>
              <a:latin typeface="Lora"/>
              <a:ea typeface="Lora"/>
              <a:cs typeface="Lora"/>
              <a:sym typeface="Lora"/>
            </a:endParaRPr>
          </a:p>
          <a:p>
            <a:pPr indent="0" lvl="0" marL="914400" rtl="0" algn="l">
              <a:lnSpc>
                <a:spcPct val="115000"/>
              </a:lnSpc>
              <a:spcBef>
                <a:spcPts val="1600"/>
              </a:spcBef>
              <a:spcAft>
                <a:spcPts val="0"/>
              </a:spcAft>
              <a:buNone/>
            </a:pPr>
            <a:r>
              <a:t/>
            </a:r>
            <a:endParaRPr b="1" sz="2100">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sz="2100">
              <a:solidFill>
                <a:schemeClr val="lt1"/>
              </a:solidFill>
              <a:latin typeface="Lora"/>
              <a:ea typeface="Lora"/>
              <a:cs typeface="Lora"/>
              <a:sym typeface="Lora"/>
            </a:endParaRPr>
          </a:p>
        </p:txBody>
      </p:sp>
      <p:pic>
        <p:nvPicPr>
          <p:cNvPr id="146" name="Google Shape;146;p23"/>
          <p:cNvPicPr preferRelativeResize="0"/>
          <p:nvPr/>
        </p:nvPicPr>
        <p:blipFill>
          <a:blip r:embed="rId4">
            <a:alphaModFix/>
          </a:blip>
          <a:stretch>
            <a:fillRect/>
          </a:stretch>
        </p:blipFill>
        <p:spPr>
          <a:xfrm>
            <a:off x="7558777" y="1748750"/>
            <a:ext cx="1426825" cy="3053450"/>
          </a:xfrm>
          <a:prstGeom prst="rect">
            <a:avLst/>
          </a:prstGeom>
          <a:noFill/>
          <a:ln>
            <a:noFill/>
          </a:ln>
        </p:spPr>
      </p:pic>
      <p:pic>
        <p:nvPicPr>
          <p:cNvPr id="147" name="Google Shape;147;p23"/>
          <p:cNvPicPr preferRelativeResize="0"/>
          <p:nvPr/>
        </p:nvPicPr>
        <p:blipFill>
          <a:blip r:embed="rId5">
            <a:alphaModFix/>
          </a:blip>
          <a:stretch>
            <a:fillRect/>
          </a:stretch>
        </p:blipFill>
        <p:spPr>
          <a:xfrm>
            <a:off x="4486450" y="1748750"/>
            <a:ext cx="2767529" cy="2075647"/>
          </a:xfrm>
          <a:prstGeom prst="rect">
            <a:avLst/>
          </a:prstGeom>
          <a:noFill/>
          <a:ln>
            <a:noFill/>
          </a:ln>
        </p:spPr>
      </p:pic>
      <p:pic>
        <p:nvPicPr>
          <p:cNvPr id="148" name="Google Shape;148;p23"/>
          <p:cNvPicPr preferRelativeResize="0"/>
          <p:nvPr/>
        </p:nvPicPr>
        <p:blipFill>
          <a:blip r:embed="rId6">
            <a:alphaModFix/>
          </a:blip>
          <a:stretch>
            <a:fillRect/>
          </a:stretch>
        </p:blipFill>
        <p:spPr>
          <a:xfrm>
            <a:off x="368563" y="2457452"/>
            <a:ext cx="3988076" cy="24847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06600" y="212100"/>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WOLFPACK FUN!</a:t>
            </a:r>
            <a:endParaRPr b="1" sz="3800">
              <a:solidFill>
                <a:srgbClr val="FFF2CC"/>
              </a:solidFill>
              <a:latin typeface="Bree Serif"/>
              <a:ea typeface="Bree Serif"/>
              <a:cs typeface="Bree Serif"/>
              <a:sym typeface="Bree Serif"/>
            </a:endParaRPr>
          </a:p>
        </p:txBody>
      </p:sp>
      <p:pic>
        <p:nvPicPr>
          <p:cNvPr id="155" name="Google Shape;155;p24"/>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56" name="Google Shape;156;p24"/>
          <p:cNvSpPr txBox="1"/>
          <p:nvPr>
            <p:ph idx="1" type="body"/>
          </p:nvPr>
        </p:nvSpPr>
        <p:spPr>
          <a:xfrm>
            <a:off x="4625725" y="1444538"/>
            <a:ext cx="2617500" cy="31956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Clubs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Sports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Dances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Events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Field Experiences</a:t>
            </a:r>
            <a:endParaRPr b="1" sz="2100">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sz="2100">
              <a:solidFill>
                <a:schemeClr val="lt1"/>
              </a:solidFill>
              <a:latin typeface="Lora"/>
              <a:ea typeface="Lora"/>
              <a:cs typeface="Lora"/>
              <a:sym typeface="Lora"/>
            </a:endParaRPr>
          </a:p>
        </p:txBody>
      </p:sp>
      <p:pic>
        <p:nvPicPr>
          <p:cNvPr id="157" name="Google Shape;157;p24"/>
          <p:cNvPicPr preferRelativeResize="0"/>
          <p:nvPr/>
        </p:nvPicPr>
        <p:blipFill>
          <a:blip r:embed="rId4">
            <a:alphaModFix/>
          </a:blip>
          <a:stretch>
            <a:fillRect/>
          </a:stretch>
        </p:blipFill>
        <p:spPr>
          <a:xfrm>
            <a:off x="6864450" y="1628263"/>
            <a:ext cx="2121151" cy="2828175"/>
          </a:xfrm>
          <a:prstGeom prst="rect">
            <a:avLst/>
          </a:prstGeom>
          <a:noFill/>
          <a:ln>
            <a:noFill/>
          </a:ln>
        </p:spPr>
      </p:pic>
      <p:pic>
        <p:nvPicPr>
          <p:cNvPr id="158" name="Google Shape;158;p24"/>
          <p:cNvPicPr preferRelativeResize="0"/>
          <p:nvPr/>
        </p:nvPicPr>
        <p:blipFill>
          <a:blip r:embed="rId5">
            <a:alphaModFix/>
          </a:blip>
          <a:stretch>
            <a:fillRect/>
          </a:stretch>
        </p:blipFill>
        <p:spPr>
          <a:xfrm>
            <a:off x="119725" y="138775"/>
            <a:ext cx="1975776" cy="2634373"/>
          </a:xfrm>
          <a:prstGeom prst="rect">
            <a:avLst/>
          </a:prstGeom>
          <a:noFill/>
          <a:ln>
            <a:noFill/>
          </a:ln>
        </p:spPr>
      </p:pic>
      <p:pic>
        <p:nvPicPr>
          <p:cNvPr id="159" name="Google Shape;159;p24"/>
          <p:cNvPicPr preferRelativeResize="0"/>
          <p:nvPr/>
        </p:nvPicPr>
        <p:blipFill>
          <a:blip r:embed="rId6">
            <a:alphaModFix/>
          </a:blip>
          <a:stretch>
            <a:fillRect/>
          </a:stretch>
        </p:blipFill>
        <p:spPr>
          <a:xfrm>
            <a:off x="1526650" y="2860223"/>
            <a:ext cx="3099085" cy="20655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2193300" y="320450"/>
            <a:ext cx="69507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200">
                <a:solidFill>
                  <a:srgbClr val="FFF2CC"/>
                </a:solidFill>
                <a:latin typeface="Bree Serif"/>
                <a:ea typeface="Bree Serif"/>
                <a:cs typeface="Bree Serif"/>
                <a:sym typeface="Bree Serif"/>
              </a:rPr>
              <a:t>CLUBS and ORGANIZATIONS</a:t>
            </a:r>
            <a:endParaRPr b="1" sz="3200">
              <a:solidFill>
                <a:srgbClr val="FFF2CC"/>
              </a:solidFill>
              <a:latin typeface="Bree Serif"/>
              <a:ea typeface="Bree Serif"/>
              <a:cs typeface="Bree Serif"/>
              <a:sym typeface="Bree Serif"/>
            </a:endParaRPr>
          </a:p>
        </p:txBody>
      </p:sp>
      <p:pic>
        <p:nvPicPr>
          <p:cNvPr id="166" name="Google Shape;166;p25"/>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67" name="Google Shape;167;p25"/>
          <p:cNvSpPr txBox="1"/>
          <p:nvPr>
            <p:ph idx="1" type="body"/>
          </p:nvPr>
        </p:nvSpPr>
        <p:spPr>
          <a:xfrm>
            <a:off x="2862875" y="1368350"/>
            <a:ext cx="2345700" cy="37209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400"/>
              </a:spcBef>
              <a:spcAft>
                <a:spcPts val="0"/>
              </a:spcAft>
              <a:buClr>
                <a:schemeClr val="lt1"/>
              </a:buClr>
              <a:buSzPts val="1800"/>
              <a:buFont typeface="Lora"/>
              <a:buChar char="•"/>
            </a:pPr>
            <a:r>
              <a:rPr b="1" lang="en">
                <a:solidFill>
                  <a:schemeClr val="lt1"/>
                </a:solidFill>
                <a:latin typeface="Lora"/>
                <a:ea typeface="Lora"/>
                <a:cs typeface="Lora"/>
                <a:sym typeface="Lora"/>
              </a:rPr>
              <a:t>Art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Book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Spanish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Guitar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Theater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Glee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Crochet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Gamers Club</a:t>
            </a:r>
            <a:endParaRPr b="1">
              <a:solidFill>
                <a:schemeClr val="lt1"/>
              </a:solidFill>
              <a:latin typeface="Lora"/>
              <a:ea typeface="Lora"/>
              <a:cs typeface="Lora"/>
              <a:sym typeface="Lora"/>
            </a:endParaRPr>
          </a:p>
          <a:p>
            <a:pPr indent="0" lvl="0" marL="914400" rtl="0" algn="l">
              <a:lnSpc>
                <a:spcPct val="115000"/>
              </a:lnSpc>
              <a:spcBef>
                <a:spcPts val="1600"/>
              </a:spcBef>
              <a:spcAft>
                <a:spcPts val="0"/>
              </a:spcAft>
              <a:buNone/>
            </a:pPr>
            <a:r>
              <a:t/>
            </a:r>
            <a:endParaRPr b="1">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a:solidFill>
                <a:schemeClr val="lt1"/>
              </a:solidFill>
              <a:latin typeface="Lora"/>
              <a:ea typeface="Lora"/>
              <a:cs typeface="Lora"/>
              <a:sym typeface="Lora"/>
            </a:endParaRPr>
          </a:p>
        </p:txBody>
      </p:sp>
      <p:sp>
        <p:nvSpPr>
          <p:cNvPr id="168" name="Google Shape;168;p25"/>
          <p:cNvSpPr txBox="1"/>
          <p:nvPr>
            <p:ph idx="1" type="body"/>
          </p:nvPr>
        </p:nvSpPr>
        <p:spPr>
          <a:xfrm>
            <a:off x="5208575" y="1289600"/>
            <a:ext cx="4016100" cy="37803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400"/>
              </a:spcBef>
              <a:spcAft>
                <a:spcPts val="0"/>
              </a:spcAft>
              <a:buClr>
                <a:schemeClr val="lt1"/>
              </a:buClr>
              <a:buSzPts val="1800"/>
              <a:buFont typeface="Lora"/>
              <a:buChar char="•"/>
            </a:pPr>
            <a:r>
              <a:rPr b="1" lang="en">
                <a:solidFill>
                  <a:schemeClr val="lt1"/>
                </a:solidFill>
                <a:latin typeface="Lora"/>
                <a:ea typeface="Lora"/>
                <a:cs typeface="Lora"/>
                <a:sym typeface="Lora"/>
              </a:rPr>
              <a:t>Student Government</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Ambassadors</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National Honors Society</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Philosophy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Science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Photography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Brain Bowl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American Sign Language Club</a:t>
            </a:r>
            <a:endParaRPr b="1">
              <a:solidFill>
                <a:schemeClr val="lt1"/>
              </a:solidFill>
              <a:latin typeface="Lora"/>
              <a:ea typeface="Lora"/>
              <a:cs typeface="Lora"/>
              <a:sym typeface="Lora"/>
            </a:endParaRPr>
          </a:p>
          <a:p>
            <a:pPr indent="-342900" lvl="0" marL="457200" rtl="0" algn="l">
              <a:lnSpc>
                <a:spcPct val="150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FBLA</a:t>
            </a:r>
            <a:endParaRPr b="1">
              <a:solidFill>
                <a:schemeClr val="lt1"/>
              </a:solidFill>
              <a:latin typeface="Lora"/>
              <a:ea typeface="Lora"/>
              <a:cs typeface="Lora"/>
              <a:sym typeface="Lora"/>
            </a:endParaRPr>
          </a:p>
        </p:txBody>
      </p:sp>
      <p:pic>
        <p:nvPicPr>
          <p:cNvPr id="169" name="Google Shape;169;p25" title="RPReplay_Final1636590244.mov">
            <a:hlinkClick r:id="rId4"/>
          </p:cNvPr>
          <p:cNvPicPr preferRelativeResize="0"/>
          <p:nvPr/>
        </p:nvPicPr>
        <p:blipFill>
          <a:blip r:embed="rId5">
            <a:alphaModFix/>
          </a:blip>
          <a:stretch>
            <a:fillRect/>
          </a:stretch>
        </p:blipFill>
        <p:spPr>
          <a:xfrm>
            <a:off x="68700" y="15856"/>
            <a:ext cx="2794175" cy="51117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306600" y="38775"/>
            <a:ext cx="8837400" cy="80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SPORTS</a:t>
            </a:r>
            <a:endParaRPr b="1" sz="3800">
              <a:solidFill>
                <a:srgbClr val="FFF2CC"/>
              </a:solidFill>
              <a:latin typeface="Bree Serif"/>
              <a:ea typeface="Bree Serif"/>
              <a:cs typeface="Bree Serif"/>
              <a:sym typeface="Bree Serif"/>
            </a:endParaRPr>
          </a:p>
        </p:txBody>
      </p:sp>
      <p:pic>
        <p:nvPicPr>
          <p:cNvPr id="176" name="Google Shape;176;p26"/>
          <p:cNvPicPr preferRelativeResize="0"/>
          <p:nvPr/>
        </p:nvPicPr>
        <p:blipFill>
          <a:blip r:embed="rId3">
            <a:alphaModFix/>
          </a:blip>
          <a:stretch>
            <a:fillRect/>
          </a:stretch>
        </p:blipFill>
        <p:spPr>
          <a:xfrm>
            <a:off x="8024425" y="38775"/>
            <a:ext cx="961176" cy="805325"/>
          </a:xfrm>
          <a:prstGeom prst="rect">
            <a:avLst/>
          </a:prstGeom>
          <a:noFill/>
          <a:ln>
            <a:noFill/>
          </a:ln>
        </p:spPr>
      </p:pic>
      <p:pic>
        <p:nvPicPr>
          <p:cNvPr id="177" name="Google Shape;177;p26"/>
          <p:cNvPicPr preferRelativeResize="0"/>
          <p:nvPr/>
        </p:nvPicPr>
        <p:blipFill>
          <a:blip r:embed="rId4">
            <a:alphaModFix/>
          </a:blip>
          <a:stretch>
            <a:fillRect/>
          </a:stretch>
        </p:blipFill>
        <p:spPr>
          <a:xfrm>
            <a:off x="342400" y="525311"/>
            <a:ext cx="3070403" cy="2046439"/>
          </a:xfrm>
          <a:prstGeom prst="rect">
            <a:avLst/>
          </a:prstGeom>
          <a:noFill/>
          <a:ln>
            <a:noFill/>
          </a:ln>
        </p:spPr>
      </p:pic>
      <p:pic>
        <p:nvPicPr>
          <p:cNvPr id="178" name="Google Shape;178;p26"/>
          <p:cNvPicPr preferRelativeResize="0"/>
          <p:nvPr/>
        </p:nvPicPr>
        <p:blipFill>
          <a:blip r:embed="rId5">
            <a:alphaModFix/>
          </a:blip>
          <a:stretch>
            <a:fillRect/>
          </a:stretch>
        </p:blipFill>
        <p:spPr>
          <a:xfrm>
            <a:off x="6428652" y="3079237"/>
            <a:ext cx="2444575" cy="1629325"/>
          </a:xfrm>
          <a:prstGeom prst="rect">
            <a:avLst/>
          </a:prstGeom>
          <a:noFill/>
          <a:ln>
            <a:noFill/>
          </a:ln>
        </p:spPr>
      </p:pic>
      <p:pic>
        <p:nvPicPr>
          <p:cNvPr id="179" name="Google Shape;179;p26"/>
          <p:cNvPicPr preferRelativeResize="0"/>
          <p:nvPr/>
        </p:nvPicPr>
        <p:blipFill>
          <a:blip r:embed="rId6">
            <a:alphaModFix/>
          </a:blip>
          <a:stretch>
            <a:fillRect/>
          </a:stretch>
        </p:blipFill>
        <p:spPr>
          <a:xfrm>
            <a:off x="6428650" y="1233711"/>
            <a:ext cx="2444575" cy="1629322"/>
          </a:xfrm>
          <a:prstGeom prst="rect">
            <a:avLst/>
          </a:prstGeom>
          <a:noFill/>
          <a:ln>
            <a:noFill/>
          </a:ln>
        </p:spPr>
      </p:pic>
      <p:pic>
        <p:nvPicPr>
          <p:cNvPr id="180" name="Google Shape;180;p26"/>
          <p:cNvPicPr preferRelativeResize="0"/>
          <p:nvPr/>
        </p:nvPicPr>
        <p:blipFill>
          <a:blip r:embed="rId7">
            <a:alphaModFix/>
          </a:blip>
          <a:stretch>
            <a:fillRect/>
          </a:stretch>
        </p:blipFill>
        <p:spPr>
          <a:xfrm>
            <a:off x="3574852" y="887275"/>
            <a:ext cx="2691759" cy="3994726"/>
          </a:xfrm>
          <a:prstGeom prst="rect">
            <a:avLst/>
          </a:prstGeom>
          <a:noFill/>
          <a:ln>
            <a:noFill/>
          </a:ln>
        </p:spPr>
      </p:pic>
      <p:pic>
        <p:nvPicPr>
          <p:cNvPr id="181" name="Google Shape;181;p26"/>
          <p:cNvPicPr preferRelativeResize="0"/>
          <p:nvPr/>
        </p:nvPicPr>
        <p:blipFill>
          <a:blip r:embed="rId8">
            <a:alphaModFix/>
          </a:blip>
          <a:stretch>
            <a:fillRect/>
          </a:stretch>
        </p:blipFill>
        <p:spPr>
          <a:xfrm>
            <a:off x="443250" y="2792693"/>
            <a:ext cx="2868700" cy="19158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7"/>
          <p:cNvPicPr preferRelativeResize="0"/>
          <p:nvPr/>
        </p:nvPicPr>
        <p:blipFill>
          <a:blip r:embed="rId3">
            <a:alphaModFix/>
          </a:blip>
          <a:stretch>
            <a:fillRect/>
          </a:stretch>
        </p:blipFill>
        <p:spPr>
          <a:xfrm>
            <a:off x="8024425" y="38775"/>
            <a:ext cx="961176" cy="805325"/>
          </a:xfrm>
          <a:prstGeom prst="rect">
            <a:avLst/>
          </a:prstGeom>
          <a:noFill/>
          <a:ln>
            <a:noFill/>
          </a:ln>
        </p:spPr>
      </p:pic>
      <p:pic>
        <p:nvPicPr>
          <p:cNvPr id="188" name="Google Shape;188;p27"/>
          <p:cNvPicPr preferRelativeResize="0"/>
          <p:nvPr/>
        </p:nvPicPr>
        <p:blipFill>
          <a:blip r:embed="rId4">
            <a:alphaModFix/>
          </a:blip>
          <a:stretch>
            <a:fillRect/>
          </a:stretch>
        </p:blipFill>
        <p:spPr>
          <a:xfrm>
            <a:off x="-1" y="-218750"/>
            <a:ext cx="2968602" cy="1978574"/>
          </a:xfrm>
          <a:prstGeom prst="rect">
            <a:avLst/>
          </a:prstGeom>
          <a:noFill/>
          <a:ln>
            <a:noFill/>
          </a:ln>
        </p:spPr>
      </p:pic>
      <p:pic>
        <p:nvPicPr>
          <p:cNvPr id="189" name="Google Shape;189;p27"/>
          <p:cNvPicPr preferRelativeResize="0"/>
          <p:nvPr/>
        </p:nvPicPr>
        <p:blipFill>
          <a:blip r:embed="rId5">
            <a:alphaModFix/>
          </a:blip>
          <a:stretch>
            <a:fillRect/>
          </a:stretch>
        </p:blipFill>
        <p:spPr>
          <a:xfrm>
            <a:off x="0" y="1568029"/>
            <a:ext cx="2968602" cy="1978571"/>
          </a:xfrm>
          <a:prstGeom prst="rect">
            <a:avLst/>
          </a:prstGeom>
          <a:noFill/>
          <a:ln>
            <a:noFill/>
          </a:ln>
        </p:spPr>
      </p:pic>
      <p:pic>
        <p:nvPicPr>
          <p:cNvPr id="190" name="Google Shape;190;p27"/>
          <p:cNvPicPr preferRelativeResize="0"/>
          <p:nvPr/>
        </p:nvPicPr>
        <p:blipFill>
          <a:blip r:embed="rId6">
            <a:alphaModFix/>
          </a:blip>
          <a:stretch>
            <a:fillRect/>
          </a:stretch>
        </p:blipFill>
        <p:spPr>
          <a:xfrm>
            <a:off x="0" y="3325775"/>
            <a:ext cx="2808325" cy="1871749"/>
          </a:xfrm>
          <a:prstGeom prst="rect">
            <a:avLst/>
          </a:prstGeom>
          <a:noFill/>
          <a:ln>
            <a:noFill/>
          </a:ln>
        </p:spPr>
      </p:pic>
      <p:sp>
        <p:nvSpPr>
          <p:cNvPr id="191" name="Google Shape;191;p27"/>
          <p:cNvSpPr txBox="1"/>
          <p:nvPr>
            <p:ph type="title"/>
          </p:nvPr>
        </p:nvSpPr>
        <p:spPr>
          <a:xfrm>
            <a:off x="2142925" y="-204225"/>
            <a:ext cx="58815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SCHOOL DANCES</a:t>
            </a:r>
            <a:endParaRPr b="1" sz="3800">
              <a:solidFill>
                <a:srgbClr val="FFF2CC"/>
              </a:solidFill>
              <a:latin typeface="Bree Serif"/>
              <a:ea typeface="Bree Serif"/>
              <a:cs typeface="Bree Serif"/>
              <a:sym typeface="Bree Serif"/>
            </a:endParaRPr>
          </a:p>
        </p:txBody>
      </p:sp>
      <p:pic>
        <p:nvPicPr>
          <p:cNvPr id="192" name="Google Shape;192;p27"/>
          <p:cNvPicPr preferRelativeResize="0"/>
          <p:nvPr/>
        </p:nvPicPr>
        <p:blipFill>
          <a:blip r:embed="rId7">
            <a:alphaModFix/>
          </a:blip>
          <a:stretch>
            <a:fillRect/>
          </a:stretch>
        </p:blipFill>
        <p:spPr>
          <a:xfrm>
            <a:off x="5715025" y="2912125"/>
            <a:ext cx="3428977" cy="2285399"/>
          </a:xfrm>
          <a:prstGeom prst="rect">
            <a:avLst/>
          </a:prstGeom>
          <a:noFill/>
          <a:ln>
            <a:noFill/>
          </a:ln>
        </p:spPr>
      </p:pic>
      <p:pic>
        <p:nvPicPr>
          <p:cNvPr id="193" name="Google Shape;193;p27"/>
          <p:cNvPicPr preferRelativeResize="0"/>
          <p:nvPr/>
        </p:nvPicPr>
        <p:blipFill>
          <a:blip r:embed="rId8">
            <a:alphaModFix/>
          </a:blip>
          <a:stretch>
            <a:fillRect/>
          </a:stretch>
        </p:blipFill>
        <p:spPr>
          <a:xfrm>
            <a:off x="2988900" y="844075"/>
            <a:ext cx="3166198" cy="2139643"/>
          </a:xfrm>
          <a:prstGeom prst="rect">
            <a:avLst/>
          </a:prstGeom>
          <a:noFill/>
          <a:ln>
            <a:noFill/>
          </a:ln>
        </p:spPr>
      </p:pic>
      <p:pic>
        <p:nvPicPr>
          <p:cNvPr id="194" name="Google Shape;194;p27"/>
          <p:cNvPicPr preferRelativeResize="0"/>
          <p:nvPr/>
        </p:nvPicPr>
        <p:blipFill>
          <a:blip r:embed="rId9">
            <a:alphaModFix/>
          </a:blip>
          <a:stretch>
            <a:fillRect/>
          </a:stretch>
        </p:blipFill>
        <p:spPr>
          <a:xfrm>
            <a:off x="2857513" y="2983716"/>
            <a:ext cx="3428977" cy="2285433"/>
          </a:xfrm>
          <a:prstGeom prst="rect">
            <a:avLst/>
          </a:prstGeom>
          <a:noFill/>
          <a:ln>
            <a:noFill/>
          </a:ln>
        </p:spPr>
      </p:pic>
      <p:pic>
        <p:nvPicPr>
          <p:cNvPr id="195" name="Google Shape;195;p27"/>
          <p:cNvPicPr preferRelativeResize="0"/>
          <p:nvPr/>
        </p:nvPicPr>
        <p:blipFill>
          <a:blip r:embed="rId10">
            <a:alphaModFix/>
          </a:blip>
          <a:stretch>
            <a:fillRect/>
          </a:stretch>
        </p:blipFill>
        <p:spPr>
          <a:xfrm>
            <a:off x="6065673" y="887838"/>
            <a:ext cx="3078323" cy="2051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306600" y="38775"/>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COLLEGE VISITS</a:t>
            </a:r>
            <a:endParaRPr b="1" sz="3800">
              <a:solidFill>
                <a:srgbClr val="FFF2CC"/>
              </a:solidFill>
              <a:latin typeface="Bree Serif"/>
              <a:ea typeface="Bree Serif"/>
              <a:cs typeface="Bree Serif"/>
              <a:sym typeface="Bree Serif"/>
            </a:endParaRPr>
          </a:p>
        </p:txBody>
      </p:sp>
      <p:pic>
        <p:nvPicPr>
          <p:cNvPr id="202" name="Google Shape;202;p28"/>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203" name="Google Shape;203;p28"/>
          <p:cNvSpPr txBox="1"/>
          <p:nvPr>
            <p:ph idx="1" type="body"/>
          </p:nvPr>
        </p:nvSpPr>
        <p:spPr>
          <a:xfrm>
            <a:off x="306600" y="942575"/>
            <a:ext cx="7137900" cy="34770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University of Tennessee</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Tennessee Tech</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Lincoln Memorial University</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Tusculum University</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Walter State Community College</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ETSU</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TCAT</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University of Tennessee-Chattanooga</a:t>
            </a:r>
            <a:endParaRPr b="1" sz="2100">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sz="2100">
              <a:solidFill>
                <a:schemeClr val="lt1"/>
              </a:solidFill>
              <a:latin typeface="Lora"/>
              <a:ea typeface="Lora"/>
              <a:cs typeface="Lora"/>
              <a:sym typeface="Lora"/>
            </a:endParaRPr>
          </a:p>
        </p:txBody>
      </p:sp>
      <p:pic>
        <p:nvPicPr>
          <p:cNvPr id="204" name="Google Shape;204;p28"/>
          <p:cNvPicPr preferRelativeResize="0"/>
          <p:nvPr/>
        </p:nvPicPr>
        <p:blipFill>
          <a:blip r:embed="rId4">
            <a:alphaModFix/>
          </a:blip>
          <a:stretch>
            <a:fillRect/>
          </a:stretch>
        </p:blipFill>
        <p:spPr>
          <a:xfrm>
            <a:off x="5060200" y="1086675"/>
            <a:ext cx="3925402" cy="2616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9"/>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211" name="Google Shape;211;p29"/>
          <p:cNvSpPr txBox="1"/>
          <p:nvPr/>
        </p:nvSpPr>
        <p:spPr>
          <a:xfrm>
            <a:off x="6087100" y="370025"/>
            <a:ext cx="279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45818E"/>
              </a:highlight>
            </a:endParaRPr>
          </a:p>
        </p:txBody>
      </p:sp>
      <p:pic>
        <p:nvPicPr>
          <p:cNvPr id="212" name="Google Shape;212;p29"/>
          <p:cNvPicPr preferRelativeResize="0"/>
          <p:nvPr/>
        </p:nvPicPr>
        <p:blipFill>
          <a:blip r:embed="rId4">
            <a:alphaModFix/>
          </a:blip>
          <a:stretch>
            <a:fillRect/>
          </a:stretch>
        </p:blipFill>
        <p:spPr>
          <a:xfrm>
            <a:off x="207925" y="293426"/>
            <a:ext cx="2619375" cy="3143250"/>
          </a:xfrm>
          <a:prstGeom prst="rect">
            <a:avLst/>
          </a:prstGeom>
          <a:noFill/>
          <a:ln>
            <a:noFill/>
          </a:ln>
        </p:spPr>
      </p:pic>
      <p:sp>
        <p:nvSpPr>
          <p:cNvPr id="213" name="Google Shape;213;p29"/>
          <p:cNvSpPr txBox="1"/>
          <p:nvPr/>
        </p:nvSpPr>
        <p:spPr>
          <a:xfrm>
            <a:off x="3145300" y="481050"/>
            <a:ext cx="4879200" cy="407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a:solidFill>
                  <a:schemeClr val="lt1"/>
                </a:solidFill>
                <a:latin typeface="Merriweather"/>
                <a:ea typeface="Merriweather"/>
                <a:cs typeface="Merriweather"/>
                <a:sym typeface="Merriweather"/>
              </a:rPr>
              <a:t>Magnet Open House</a:t>
            </a:r>
            <a:r>
              <a:rPr lang="en" sz="2700">
                <a:solidFill>
                  <a:schemeClr val="lt1"/>
                </a:solidFill>
              </a:rPr>
              <a:t> </a:t>
            </a:r>
            <a:endParaRPr sz="2700">
              <a:solidFill>
                <a:schemeClr val="lt1"/>
              </a:solidFill>
            </a:endParaRPr>
          </a:p>
          <a:p>
            <a:pPr indent="0" lvl="0" marL="0" rtl="0" algn="ctr">
              <a:spcBef>
                <a:spcPts val="0"/>
              </a:spcBef>
              <a:spcAft>
                <a:spcPts val="0"/>
              </a:spcAft>
              <a:buNone/>
            </a:pPr>
            <a:r>
              <a:t/>
            </a:r>
            <a:endParaRPr sz="2700">
              <a:solidFill>
                <a:schemeClr val="lt1"/>
              </a:solidFill>
            </a:endParaRPr>
          </a:p>
          <a:p>
            <a:pPr indent="0" lvl="0" marL="0" rtl="0" algn="ctr">
              <a:spcBef>
                <a:spcPts val="0"/>
              </a:spcBef>
              <a:spcAft>
                <a:spcPts val="0"/>
              </a:spcAft>
              <a:buNone/>
            </a:pPr>
            <a:r>
              <a:rPr lang="en" sz="2600">
                <a:solidFill>
                  <a:schemeClr val="lt1"/>
                </a:solidFill>
                <a:latin typeface="Merriweather"/>
                <a:ea typeface="Merriweather"/>
                <a:cs typeface="Merriweather"/>
                <a:sym typeface="Merriweather"/>
              </a:rPr>
              <a:t>November 14   6:00-7:00 pm</a:t>
            </a:r>
            <a:endParaRPr sz="2600">
              <a:solidFill>
                <a:schemeClr val="lt1"/>
              </a:solidFill>
              <a:latin typeface="Merriweather"/>
              <a:ea typeface="Merriweather"/>
              <a:cs typeface="Merriweather"/>
              <a:sym typeface="Merriweather"/>
            </a:endParaRPr>
          </a:p>
          <a:p>
            <a:pPr indent="0" lvl="0" marL="0" rtl="0" algn="ctr">
              <a:spcBef>
                <a:spcPts val="0"/>
              </a:spcBef>
              <a:spcAft>
                <a:spcPts val="0"/>
              </a:spcAft>
              <a:buNone/>
            </a:pPr>
            <a:r>
              <a:rPr lang="en" sz="2600">
                <a:solidFill>
                  <a:schemeClr val="lt1"/>
                </a:solidFill>
                <a:latin typeface="Merriweather"/>
                <a:ea typeface="Merriweather"/>
                <a:cs typeface="Merriweather"/>
                <a:sym typeface="Merriweather"/>
              </a:rPr>
              <a:t>February 8	      6:00-7:30 pm</a:t>
            </a:r>
            <a:endParaRPr sz="2600">
              <a:solidFill>
                <a:schemeClr val="lt1"/>
              </a:solidFill>
              <a:latin typeface="Merriweather"/>
              <a:ea typeface="Merriweather"/>
              <a:cs typeface="Merriweather"/>
              <a:sym typeface="Merriweather"/>
            </a:endParaRPr>
          </a:p>
          <a:p>
            <a:pPr indent="0" lvl="0" marL="0" rtl="0" algn="ctr">
              <a:spcBef>
                <a:spcPts val="0"/>
              </a:spcBef>
              <a:spcAft>
                <a:spcPts val="0"/>
              </a:spcAft>
              <a:buNone/>
            </a:pPr>
            <a:r>
              <a:t/>
            </a:r>
            <a:endParaRPr sz="2700">
              <a:solidFill>
                <a:schemeClr val="lt1"/>
              </a:solidFill>
              <a:latin typeface="Merriweather"/>
              <a:ea typeface="Merriweather"/>
              <a:cs typeface="Merriweather"/>
              <a:sym typeface="Merriweather"/>
            </a:endParaRPr>
          </a:p>
          <a:p>
            <a:pPr indent="0" lvl="0" marL="0" rtl="0" algn="ctr">
              <a:spcBef>
                <a:spcPts val="0"/>
              </a:spcBef>
              <a:spcAft>
                <a:spcPts val="0"/>
              </a:spcAft>
              <a:buNone/>
            </a:pPr>
            <a:r>
              <a:rPr lang="en" sz="2000">
                <a:solidFill>
                  <a:srgbClr val="FFE599"/>
                </a:solidFill>
                <a:latin typeface="Merriweather"/>
                <a:ea typeface="Merriweather"/>
                <a:cs typeface="Merriweather"/>
                <a:sym typeface="Merriweather"/>
              </a:rPr>
              <a:t>Would your upcoming high school student benefit from an early college experience?  Join us to learn more about </a:t>
            </a:r>
            <a:r>
              <a:rPr lang="en" sz="2000">
                <a:solidFill>
                  <a:srgbClr val="FFE599"/>
                </a:solidFill>
                <a:latin typeface="Merriweather"/>
                <a:ea typeface="Merriweather"/>
                <a:cs typeface="Merriweather"/>
                <a:sym typeface="Merriweather"/>
              </a:rPr>
              <a:t>what we do and how you can apply to be a part of it! Call for more info. 865-622-3800</a:t>
            </a:r>
            <a:endParaRPr sz="2000">
              <a:solidFill>
                <a:srgbClr val="FFE599"/>
              </a:solidFill>
              <a:latin typeface="Merriweather"/>
              <a:ea typeface="Merriweather"/>
              <a:cs typeface="Merriweather"/>
              <a:sym typeface="Merriweather"/>
            </a:endParaRPr>
          </a:p>
        </p:txBody>
      </p:sp>
      <p:sp>
        <p:nvSpPr>
          <p:cNvPr id="214" name="Google Shape;214;p29"/>
          <p:cNvSpPr txBox="1"/>
          <p:nvPr/>
        </p:nvSpPr>
        <p:spPr>
          <a:xfrm>
            <a:off x="481050" y="4292425"/>
            <a:ext cx="84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lt1"/>
                </a:solidFill>
              </a:rPr>
              <a:t>Transfer window opens October 2, 2023 &amp; closes February 20, 2024</a:t>
            </a:r>
            <a:endParaRPr sz="15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ph type="title"/>
          </p:nvPr>
        </p:nvSpPr>
        <p:spPr>
          <a:xfrm>
            <a:off x="2286100" y="702475"/>
            <a:ext cx="39141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FOLLOW</a:t>
            </a:r>
            <a:r>
              <a:rPr b="1" lang="en" sz="3800">
                <a:solidFill>
                  <a:srgbClr val="FFF2CC"/>
                </a:solidFill>
                <a:latin typeface="Bree Serif"/>
                <a:ea typeface="Bree Serif"/>
                <a:cs typeface="Bree Serif"/>
                <a:sym typeface="Bree Serif"/>
              </a:rPr>
              <a:t> US</a:t>
            </a:r>
            <a:endParaRPr b="1" sz="3800">
              <a:solidFill>
                <a:srgbClr val="FFF2CC"/>
              </a:solidFill>
              <a:latin typeface="Bree Serif"/>
              <a:ea typeface="Bree Serif"/>
              <a:cs typeface="Bree Serif"/>
              <a:sym typeface="Bree Serif"/>
            </a:endParaRPr>
          </a:p>
        </p:txBody>
      </p:sp>
      <p:pic>
        <p:nvPicPr>
          <p:cNvPr id="221" name="Google Shape;221;p30"/>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222" name="Google Shape;222;p30"/>
          <p:cNvSpPr txBox="1"/>
          <p:nvPr>
            <p:ph idx="1" type="body"/>
          </p:nvPr>
        </p:nvSpPr>
        <p:spPr>
          <a:xfrm>
            <a:off x="4383900" y="1854175"/>
            <a:ext cx="4601700" cy="1759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900">
                <a:solidFill>
                  <a:schemeClr val="lt1"/>
                </a:solidFill>
                <a:latin typeface="Lora"/>
                <a:ea typeface="Lora"/>
                <a:cs typeface="Lora"/>
                <a:sym typeface="Lora"/>
              </a:rPr>
              <a:t>INSTAGRAM: @careermagnetacademy</a:t>
            </a:r>
            <a:endParaRPr b="1" sz="1900">
              <a:solidFill>
                <a:schemeClr val="lt1"/>
              </a:solidFill>
              <a:latin typeface="Lora"/>
              <a:ea typeface="Lora"/>
              <a:cs typeface="Lora"/>
              <a:sym typeface="Lora"/>
            </a:endParaRPr>
          </a:p>
          <a:p>
            <a:pPr indent="0" lvl="0" marL="0" rtl="0" algn="l">
              <a:lnSpc>
                <a:spcPct val="115000"/>
              </a:lnSpc>
              <a:spcBef>
                <a:spcPts val="1600"/>
              </a:spcBef>
              <a:spcAft>
                <a:spcPts val="0"/>
              </a:spcAft>
              <a:buNone/>
            </a:pPr>
            <a:r>
              <a:rPr b="1" lang="en" sz="1900">
                <a:solidFill>
                  <a:schemeClr val="lt1"/>
                </a:solidFill>
                <a:latin typeface="Lora"/>
                <a:ea typeface="Lora"/>
                <a:cs typeface="Lora"/>
                <a:sym typeface="Lora"/>
              </a:rPr>
              <a:t>TWITTER: @CMA_PSCC_KCS</a:t>
            </a:r>
            <a:endParaRPr b="1" sz="1900">
              <a:solidFill>
                <a:schemeClr val="lt1"/>
              </a:solidFill>
              <a:latin typeface="Lora"/>
              <a:ea typeface="Lora"/>
              <a:cs typeface="Lora"/>
              <a:sym typeface="Lora"/>
            </a:endParaRPr>
          </a:p>
          <a:p>
            <a:pPr indent="0" lvl="0" marL="0" rtl="0" algn="l">
              <a:lnSpc>
                <a:spcPct val="115000"/>
              </a:lnSpc>
              <a:spcBef>
                <a:spcPts val="1600"/>
              </a:spcBef>
              <a:spcAft>
                <a:spcPts val="0"/>
              </a:spcAft>
              <a:buNone/>
            </a:pPr>
            <a:r>
              <a:rPr b="1" lang="en" sz="1900">
                <a:solidFill>
                  <a:schemeClr val="lt1"/>
                </a:solidFill>
                <a:latin typeface="Lora"/>
                <a:ea typeface="Lora"/>
                <a:cs typeface="Lora"/>
                <a:sym typeface="Lora"/>
              </a:rPr>
              <a:t>FACEBOOK: @CMAPSCC</a:t>
            </a:r>
            <a:endParaRPr b="1" sz="1900">
              <a:solidFill>
                <a:schemeClr val="lt1"/>
              </a:solidFill>
              <a:latin typeface="Lora"/>
              <a:ea typeface="Lora"/>
              <a:cs typeface="Lora"/>
              <a:sym typeface="Lora"/>
            </a:endParaRPr>
          </a:p>
          <a:p>
            <a:pPr indent="0" lvl="0" marL="0" rtl="0" algn="l">
              <a:lnSpc>
                <a:spcPct val="115000"/>
              </a:lnSpc>
              <a:spcBef>
                <a:spcPts val="1600"/>
              </a:spcBef>
              <a:spcAft>
                <a:spcPts val="0"/>
              </a:spcAft>
              <a:buNone/>
            </a:pPr>
            <a:r>
              <a:t/>
            </a:r>
            <a:endParaRPr b="1" sz="1500">
              <a:solidFill>
                <a:schemeClr val="lt1"/>
              </a:solidFill>
              <a:latin typeface="Lora"/>
              <a:ea typeface="Lora"/>
              <a:cs typeface="Lora"/>
              <a:sym typeface="Lora"/>
            </a:endParaRPr>
          </a:p>
          <a:p>
            <a:pPr indent="0" lvl="0" marL="0" rtl="0" algn="l">
              <a:lnSpc>
                <a:spcPct val="115000"/>
              </a:lnSpc>
              <a:spcBef>
                <a:spcPts val="1600"/>
              </a:spcBef>
              <a:spcAft>
                <a:spcPts val="0"/>
              </a:spcAft>
              <a:buNone/>
            </a:pPr>
            <a:r>
              <a:t/>
            </a:r>
            <a:endParaRPr sz="1500">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sz="1500">
              <a:solidFill>
                <a:schemeClr val="lt1"/>
              </a:solidFill>
              <a:latin typeface="Lora"/>
              <a:ea typeface="Lora"/>
              <a:cs typeface="Lora"/>
              <a:sym typeface="Lora"/>
            </a:endParaRPr>
          </a:p>
        </p:txBody>
      </p:sp>
      <p:pic>
        <p:nvPicPr>
          <p:cNvPr id="223" name="Google Shape;223;p30"/>
          <p:cNvPicPr preferRelativeResize="0"/>
          <p:nvPr/>
        </p:nvPicPr>
        <p:blipFill>
          <a:blip r:embed="rId4">
            <a:alphaModFix/>
          </a:blip>
          <a:stretch>
            <a:fillRect/>
          </a:stretch>
        </p:blipFill>
        <p:spPr>
          <a:xfrm>
            <a:off x="97975" y="2792175"/>
            <a:ext cx="3914100" cy="22016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2614950" y="183050"/>
            <a:ext cx="39141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CONTACT US</a:t>
            </a:r>
            <a:endParaRPr b="1" sz="3800">
              <a:solidFill>
                <a:srgbClr val="FFF2CC"/>
              </a:solidFill>
              <a:latin typeface="Bree Serif"/>
              <a:ea typeface="Bree Serif"/>
              <a:cs typeface="Bree Serif"/>
              <a:sym typeface="Bree Serif"/>
            </a:endParaRPr>
          </a:p>
        </p:txBody>
      </p:sp>
      <p:pic>
        <p:nvPicPr>
          <p:cNvPr id="230" name="Google Shape;230;p31"/>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231" name="Google Shape;231;p31"/>
          <p:cNvSpPr txBox="1"/>
          <p:nvPr>
            <p:ph idx="1" type="body"/>
          </p:nvPr>
        </p:nvSpPr>
        <p:spPr>
          <a:xfrm>
            <a:off x="1119675" y="1051525"/>
            <a:ext cx="6683700" cy="32655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b="1" lang="en" sz="1700">
                <a:solidFill>
                  <a:schemeClr val="accent1"/>
                </a:solidFill>
                <a:latin typeface="Oswald"/>
                <a:ea typeface="Oswald"/>
                <a:cs typeface="Oswald"/>
                <a:sym typeface="Oswald"/>
              </a:rPr>
              <a:t>PHONE: </a:t>
            </a:r>
            <a:endParaRPr b="1" sz="1700">
              <a:solidFill>
                <a:schemeClr val="accent1"/>
              </a:solidFill>
              <a:latin typeface="Oswald"/>
              <a:ea typeface="Oswald"/>
              <a:cs typeface="Oswald"/>
              <a:sym typeface="Oswald"/>
            </a:endParaRPr>
          </a:p>
          <a:p>
            <a:pPr indent="0" lvl="0" marL="0" rtl="0" algn="l">
              <a:lnSpc>
                <a:spcPct val="100000"/>
              </a:lnSpc>
              <a:spcBef>
                <a:spcPts val="1100"/>
              </a:spcBef>
              <a:spcAft>
                <a:spcPts val="0"/>
              </a:spcAft>
              <a:buNone/>
            </a:pPr>
            <a:r>
              <a:rPr b="1" lang="en" sz="1700">
                <a:solidFill>
                  <a:schemeClr val="lt1"/>
                </a:solidFill>
                <a:latin typeface="Lora"/>
                <a:ea typeface="Lora"/>
                <a:cs typeface="Lora"/>
                <a:sym typeface="Lora"/>
              </a:rPr>
              <a:t>865-622-3800</a:t>
            </a:r>
            <a:endParaRPr b="1" sz="1700">
              <a:solidFill>
                <a:schemeClr val="lt1"/>
              </a:solidFill>
              <a:latin typeface="Lora"/>
              <a:ea typeface="Lora"/>
              <a:cs typeface="Lora"/>
              <a:sym typeface="Lora"/>
            </a:endParaRPr>
          </a:p>
          <a:p>
            <a:pPr indent="0" lvl="0" marL="0" rtl="0" algn="l">
              <a:lnSpc>
                <a:spcPct val="100000"/>
              </a:lnSpc>
              <a:spcBef>
                <a:spcPts val="1100"/>
              </a:spcBef>
              <a:spcAft>
                <a:spcPts val="0"/>
              </a:spcAft>
              <a:buNone/>
            </a:pPr>
            <a:r>
              <a:rPr b="1" lang="en" sz="1700">
                <a:solidFill>
                  <a:schemeClr val="accent1"/>
                </a:solidFill>
                <a:latin typeface="Oswald"/>
                <a:ea typeface="Oswald"/>
                <a:cs typeface="Oswald"/>
                <a:sym typeface="Oswald"/>
              </a:rPr>
              <a:t>WEB:</a:t>
            </a:r>
            <a:endParaRPr b="1" sz="1700">
              <a:solidFill>
                <a:schemeClr val="accent1"/>
              </a:solidFill>
              <a:latin typeface="Oswald"/>
              <a:ea typeface="Oswald"/>
              <a:cs typeface="Oswald"/>
              <a:sym typeface="Oswald"/>
            </a:endParaRPr>
          </a:p>
          <a:p>
            <a:pPr indent="0" lvl="0" marL="0" rtl="0" algn="l">
              <a:lnSpc>
                <a:spcPct val="100000"/>
              </a:lnSpc>
              <a:spcBef>
                <a:spcPts val="1100"/>
              </a:spcBef>
              <a:spcAft>
                <a:spcPts val="0"/>
              </a:spcAft>
              <a:buNone/>
            </a:pPr>
            <a:r>
              <a:rPr b="1" lang="en" sz="1700">
                <a:solidFill>
                  <a:schemeClr val="lt1"/>
                </a:solidFill>
                <a:latin typeface="Lora"/>
                <a:ea typeface="Lora"/>
                <a:cs typeface="Lora"/>
                <a:sym typeface="Lora"/>
              </a:rPr>
              <a:t>https://www.knoxschools.org/careermagnet</a:t>
            </a:r>
            <a:endParaRPr b="1" sz="1700">
              <a:solidFill>
                <a:schemeClr val="lt1"/>
              </a:solidFill>
              <a:latin typeface="Lora"/>
              <a:ea typeface="Lora"/>
              <a:cs typeface="Lora"/>
              <a:sym typeface="Lora"/>
            </a:endParaRPr>
          </a:p>
          <a:p>
            <a:pPr indent="0" lvl="0" marL="0" rtl="0" algn="l">
              <a:lnSpc>
                <a:spcPct val="100000"/>
              </a:lnSpc>
              <a:spcBef>
                <a:spcPts val="1100"/>
              </a:spcBef>
              <a:spcAft>
                <a:spcPts val="0"/>
              </a:spcAft>
              <a:buNone/>
            </a:pPr>
            <a:r>
              <a:rPr b="1" lang="en" sz="1700">
                <a:solidFill>
                  <a:schemeClr val="accent1"/>
                </a:solidFill>
                <a:latin typeface="Oswald"/>
                <a:ea typeface="Oswald"/>
                <a:cs typeface="Oswald"/>
                <a:sym typeface="Oswald"/>
              </a:rPr>
              <a:t>EMAIL:</a:t>
            </a:r>
            <a:endParaRPr b="1" sz="1700">
              <a:solidFill>
                <a:schemeClr val="accent1"/>
              </a:solidFill>
              <a:latin typeface="Oswald"/>
              <a:ea typeface="Oswald"/>
              <a:cs typeface="Oswald"/>
              <a:sym typeface="Oswald"/>
            </a:endParaRPr>
          </a:p>
          <a:p>
            <a:pPr indent="0" lvl="0" marL="0" rtl="0" algn="l">
              <a:lnSpc>
                <a:spcPct val="100000"/>
              </a:lnSpc>
              <a:spcBef>
                <a:spcPts val="1100"/>
              </a:spcBef>
              <a:spcAft>
                <a:spcPts val="0"/>
              </a:spcAft>
              <a:buNone/>
            </a:pPr>
            <a:r>
              <a:rPr b="1" lang="en" sz="1700">
                <a:solidFill>
                  <a:schemeClr val="lt1"/>
                </a:solidFill>
                <a:latin typeface="Lora"/>
                <a:ea typeface="Lora"/>
                <a:cs typeface="Lora"/>
                <a:sym typeface="Lora"/>
              </a:rPr>
              <a:t>jennifer.sullivan@knoxschools.org</a:t>
            </a:r>
            <a:endParaRPr b="1" sz="1700">
              <a:solidFill>
                <a:schemeClr val="lt1"/>
              </a:solidFill>
              <a:latin typeface="Lora"/>
              <a:ea typeface="Lora"/>
              <a:cs typeface="Lora"/>
              <a:sym typeface="Lora"/>
            </a:endParaRPr>
          </a:p>
          <a:p>
            <a:pPr indent="0" lvl="0" marL="0" rtl="0" algn="l">
              <a:lnSpc>
                <a:spcPct val="100000"/>
              </a:lnSpc>
              <a:spcBef>
                <a:spcPts val="1100"/>
              </a:spcBef>
              <a:spcAft>
                <a:spcPts val="0"/>
              </a:spcAft>
              <a:buNone/>
            </a:pPr>
            <a:r>
              <a:rPr b="1" lang="en" sz="1700">
                <a:solidFill>
                  <a:schemeClr val="lt1"/>
                </a:solidFill>
                <a:latin typeface="Lora"/>
                <a:ea typeface="Lora"/>
                <a:cs typeface="Lora"/>
                <a:sym typeface="Lora"/>
              </a:rPr>
              <a:t>Assistant principal</a:t>
            </a:r>
            <a:endParaRPr b="1" sz="1700">
              <a:solidFill>
                <a:schemeClr val="lt1"/>
              </a:solidFill>
              <a:latin typeface="Lora"/>
              <a:ea typeface="Lora"/>
              <a:cs typeface="Lora"/>
              <a:sym typeface="Lora"/>
            </a:endParaRPr>
          </a:p>
          <a:p>
            <a:pPr indent="0" lvl="0" marL="0" rtl="0" algn="l">
              <a:lnSpc>
                <a:spcPct val="100000"/>
              </a:lnSpc>
              <a:spcBef>
                <a:spcPts val="1100"/>
              </a:spcBef>
              <a:spcAft>
                <a:spcPts val="0"/>
              </a:spcAft>
              <a:buNone/>
            </a:pPr>
            <a:r>
              <a:rPr b="1" lang="en" sz="1700">
                <a:solidFill>
                  <a:schemeClr val="accent4"/>
                </a:solidFill>
                <a:latin typeface="Oswald"/>
                <a:ea typeface="Oswald"/>
                <a:cs typeface="Oswald"/>
                <a:sym typeface="Oswald"/>
              </a:rPr>
              <a:t>ADDRESS:</a:t>
            </a:r>
            <a:endParaRPr b="1" sz="1700">
              <a:solidFill>
                <a:schemeClr val="accent4"/>
              </a:solidFill>
              <a:latin typeface="Oswald"/>
              <a:ea typeface="Oswald"/>
              <a:cs typeface="Oswald"/>
              <a:sym typeface="Oswald"/>
            </a:endParaRPr>
          </a:p>
          <a:p>
            <a:pPr indent="0" lvl="0" marL="0" rtl="0" algn="l">
              <a:lnSpc>
                <a:spcPct val="100000"/>
              </a:lnSpc>
              <a:spcBef>
                <a:spcPts val="1100"/>
              </a:spcBef>
              <a:spcAft>
                <a:spcPts val="0"/>
              </a:spcAft>
              <a:buNone/>
            </a:pPr>
            <a:r>
              <a:rPr b="1" lang="en" sz="1700">
                <a:solidFill>
                  <a:schemeClr val="lt1"/>
                </a:solidFill>
                <a:latin typeface="Lora"/>
                <a:ea typeface="Lora"/>
                <a:cs typeface="Lora"/>
                <a:sym typeface="Lora"/>
              </a:rPr>
              <a:t>7171 Strawberry Plains Pike</a:t>
            </a:r>
            <a:endParaRPr b="1" sz="1700">
              <a:solidFill>
                <a:schemeClr val="lt1"/>
              </a:solidFill>
              <a:latin typeface="Lora"/>
              <a:ea typeface="Lora"/>
              <a:cs typeface="Lora"/>
              <a:sym typeface="Lora"/>
            </a:endParaRPr>
          </a:p>
          <a:p>
            <a:pPr indent="0" lvl="0" marL="0" rtl="0" algn="l">
              <a:lnSpc>
                <a:spcPct val="100000"/>
              </a:lnSpc>
              <a:spcBef>
                <a:spcPts val="1400"/>
              </a:spcBef>
              <a:spcAft>
                <a:spcPts val="0"/>
              </a:spcAft>
              <a:buNone/>
            </a:pPr>
            <a:r>
              <a:t/>
            </a:r>
            <a:endParaRPr sz="1500">
              <a:solidFill>
                <a:schemeClr val="lt1"/>
              </a:solidFill>
              <a:latin typeface="Lora"/>
              <a:ea typeface="Lora"/>
              <a:cs typeface="Lora"/>
              <a:sym typeface="Lora"/>
            </a:endParaRPr>
          </a:p>
          <a:p>
            <a:pPr indent="0" lvl="0" marL="914400" rtl="0" algn="l">
              <a:lnSpc>
                <a:spcPct val="100000"/>
              </a:lnSpc>
              <a:spcBef>
                <a:spcPts val="1500"/>
              </a:spcBef>
              <a:spcAft>
                <a:spcPts val="1500"/>
              </a:spcAft>
              <a:buNone/>
            </a:pPr>
            <a:r>
              <a:t/>
            </a:r>
            <a:endParaRPr b="1" sz="1500">
              <a:solidFill>
                <a:schemeClr val="lt1"/>
              </a:solidFill>
              <a:latin typeface="Lora"/>
              <a:ea typeface="Lora"/>
              <a:cs typeface="Lora"/>
              <a:sym typeface="Lora"/>
            </a:endParaRPr>
          </a:p>
        </p:txBody>
      </p:sp>
      <p:pic>
        <p:nvPicPr>
          <p:cNvPr id="232" name="Google Shape;232;p31"/>
          <p:cNvPicPr preferRelativeResize="0"/>
          <p:nvPr/>
        </p:nvPicPr>
        <p:blipFill>
          <a:blip r:embed="rId4">
            <a:alphaModFix/>
          </a:blip>
          <a:stretch>
            <a:fillRect/>
          </a:stretch>
        </p:blipFill>
        <p:spPr>
          <a:xfrm>
            <a:off x="5397826" y="3007126"/>
            <a:ext cx="3587773" cy="1483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2614950" y="183050"/>
            <a:ext cx="39141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TRANSFER LINK</a:t>
            </a:r>
            <a:endParaRPr b="1" sz="3800">
              <a:solidFill>
                <a:srgbClr val="FFF2CC"/>
              </a:solidFill>
              <a:latin typeface="Bree Serif"/>
              <a:ea typeface="Bree Serif"/>
              <a:cs typeface="Bree Serif"/>
              <a:sym typeface="Bree Serif"/>
            </a:endParaRPr>
          </a:p>
        </p:txBody>
      </p:sp>
      <p:pic>
        <p:nvPicPr>
          <p:cNvPr id="239" name="Google Shape;239;p32"/>
          <p:cNvPicPr preferRelativeResize="0"/>
          <p:nvPr/>
        </p:nvPicPr>
        <p:blipFill>
          <a:blip r:embed="rId3">
            <a:alphaModFix/>
          </a:blip>
          <a:stretch>
            <a:fillRect/>
          </a:stretch>
        </p:blipFill>
        <p:spPr>
          <a:xfrm>
            <a:off x="8024425" y="38775"/>
            <a:ext cx="961176" cy="805325"/>
          </a:xfrm>
          <a:prstGeom prst="rect">
            <a:avLst/>
          </a:prstGeom>
          <a:noFill/>
          <a:ln>
            <a:noFill/>
          </a:ln>
        </p:spPr>
      </p:pic>
      <p:pic>
        <p:nvPicPr>
          <p:cNvPr id="240" name="Google Shape;240;p32"/>
          <p:cNvPicPr preferRelativeResize="0"/>
          <p:nvPr/>
        </p:nvPicPr>
        <p:blipFill>
          <a:blip r:embed="rId4">
            <a:alphaModFix/>
          </a:blip>
          <a:stretch>
            <a:fillRect/>
          </a:stretch>
        </p:blipFill>
        <p:spPr>
          <a:xfrm>
            <a:off x="2782913" y="1230950"/>
            <a:ext cx="3578178" cy="3607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4801425" y="1100900"/>
            <a:ext cx="3678300" cy="3639600"/>
          </a:xfrm>
          <a:prstGeom prst="rect">
            <a:avLst/>
          </a:prstGeom>
        </p:spPr>
        <p:txBody>
          <a:bodyPr anchorCtr="0" anchor="t" bIns="91425" lIns="91425" spcFirstLastPara="1" rIns="91425" wrap="square" tIns="91425">
            <a:noAutofit/>
          </a:bodyPr>
          <a:lstStyle/>
          <a:p>
            <a:pPr indent="0" lvl="0" marL="457200" rtl="0" algn="l">
              <a:lnSpc>
                <a:spcPct val="115000"/>
              </a:lnSpc>
              <a:spcBef>
                <a:spcPts val="1400"/>
              </a:spcBef>
              <a:spcAft>
                <a:spcPts val="1600"/>
              </a:spcAft>
              <a:buNone/>
            </a:pPr>
            <a:r>
              <a:rPr b="1" lang="en" sz="1700">
                <a:solidFill>
                  <a:schemeClr val="lt1"/>
                </a:solidFill>
                <a:latin typeface="Lora"/>
                <a:ea typeface="Lora"/>
                <a:cs typeface="Lora"/>
                <a:sym typeface="Lora"/>
              </a:rPr>
              <a:t>We are a Knox County Magnet school who partners with Pellissippi State Community College in order to provide our scholars an opportunity to make significant progress towards an Associate’s degree while they are in high school</a:t>
            </a:r>
            <a:endParaRPr b="1" sz="1700">
              <a:solidFill>
                <a:schemeClr val="lt1"/>
              </a:solidFill>
              <a:latin typeface="Lora"/>
              <a:ea typeface="Lora"/>
              <a:cs typeface="Lora"/>
              <a:sym typeface="Lora"/>
            </a:endParaRPr>
          </a:p>
        </p:txBody>
      </p:sp>
      <p:sp>
        <p:nvSpPr>
          <p:cNvPr id="70" name="Google Shape;70;p15"/>
          <p:cNvSpPr txBox="1"/>
          <p:nvPr>
            <p:ph type="title"/>
          </p:nvPr>
        </p:nvSpPr>
        <p:spPr>
          <a:xfrm>
            <a:off x="432575" y="53000"/>
            <a:ext cx="8643600" cy="10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800">
                <a:solidFill>
                  <a:srgbClr val="FFF2CC"/>
                </a:solidFill>
                <a:latin typeface="Bree Serif"/>
                <a:ea typeface="Bree Serif"/>
                <a:cs typeface="Bree Serif"/>
                <a:sym typeface="Bree Serif"/>
              </a:rPr>
              <a:t>WHO ARE WE?</a:t>
            </a:r>
            <a:endParaRPr b="1" sz="3800">
              <a:solidFill>
                <a:srgbClr val="FFF2CC"/>
              </a:solidFill>
              <a:latin typeface="Bree Serif"/>
              <a:ea typeface="Bree Serif"/>
              <a:cs typeface="Bree Serif"/>
              <a:sym typeface="Bree Serif"/>
            </a:endParaRPr>
          </a:p>
        </p:txBody>
      </p:sp>
      <p:pic>
        <p:nvPicPr>
          <p:cNvPr id="71" name="Google Shape;71;p15"/>
          <p:cNvPicPr preferRelativeResize="0"/>
          <p:nvPr/>
        </p:nvPicPr>
        <p:blipFill>
          <a:blip r:embed="rId3">
            <a:alphaModFix/>
          </a:blip>
          <a:stretch>
            <a:fillRect/>
          </a:stretch>
        </p:blipFill>
        <p:spPr>
          <a:xfrm>
            <a:off x="8024425" y="38775"/>
            <a:ext cx="961176" cy="805325"/>
          </a:xfrm>
          <a:prstGeom prst="rect">
            <a:avLst/>
          </a:prstGeom>
          <a:noFill/>
          <a:ln>
            <a:noFill/>
          </a:ln>
        </p:spPr>
      </p:pic>
      <p:pic>
        <p:nvPicPr>
          <p:cNvPr id="72" name="Google Shape;72;p15"/>
          <p:cNvPicPr preferRelativeResize="0"/>
          <p:nvPr/>
        </p:nvPicPr>
        <p:blipFill>
          <a:blip r:embed="rId4">
            <a:alphaModFix/>
          </a:blip>
          <a:stretch>
            <a:fillRect/>
          </a:stretch>
        </p:blipFill>
        <p:spPr>
          <a:xfrm>
            <a:off x="432575" y="1253300"/>
            <a:ext cx="4496625" cy="29970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78225" y="355500"/>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MAGNET PROGRAMMING</a:t>
            </a:r>
            <a:endParaRPr b="1" sz="3800">
              <a:solidFill>
                <a:srgbClr val="FFF2CC"/>
              </a:solidFill>
              <a:latin typeface="Bree Serif"/>
              <a:ea typeface="Bree Serif"/>
              <a:cs typeface="Bree Serif"/>
              <a:sym typeface="Bree Serif"/>
            </a:endParaRPr>
          </a:p>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Dual Enrollment</a:t>
            </a:r>
            <a:endParaRPr b="1" sz="3800">
              <a:solidFill>
                <a:srgbClr val="FFF2CC"/>
              </a:solidFill>
              <a:latin typeface="Bree Serif"/>
              <a:ea typeface="Bree Serif"/>
              <a:cs typeface="Bree Serif"/>
              <a:sym typeface="Bree Serif"/>
            </a:endParaRPr>
          </a:p>
        </p:txBody>
      </p:sp>
      <p:pic>
        <p:nvPicPr>
          <p:cNvPr id="79" name="Google Shape;79;p16"/>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80" name="Google Shape;80;p16"/>
          <p:cNvSpPr txBox="1"/>
          <p:nvPr>
            <p:ph idx="1" type="body"/>
          </p:nvPr>
        </p:nvSpPr>
        <p:spPr>
          <a:xfrm>
            <a:off x="3592075" y="1403400"/>
            <a:ext cx="5292300" cy="37401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Full access to PSCC courses</a:t>
            </a:r>
            <a:endParaRPr b="1" sz="2100">
              <a:solidFill>
                <a:schemeClr val="lt1"/>
              </a:solidFill>
              <a:latin typeface="Lora"/>
              <a:ea typeface="Lora"/>
              <a:cs typeface="Lora"/>
              <a:sym typeface="Lora"/>
            </a:endParaRPr>
          </a:p>
          <a:p>
            <a:pPr indent="-361950" lvl="1" marL="13716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Meet benchmarks</a:t>
            </a:r>
            <a:endParaRPr b="1" sz="2100">
              <a:solidFill>
                <a:schemeClr val="lt1"/>
              </a:solidFill>
              <a:latin typeface="Lora"/>
              <a:ea typeface="Lora"/>
              <a:cs typeface="Lora"/>
              <a:sym typeface="Lora"/>
            </a:endParaRPr>
          </a:p>
          <a:p>
            <a:pPr indent="-361950" lvl="1" marL="13716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Graduation requirements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No direct cost</a:t>
            </a:r>
            <a:endParaRPr b="1" sz="2100">
              <a:solidFill>
                <a:schemeClr val="lt1"/>
              </a:solidFill>
              <a:latin typeface="Lora"/>
              <a:ea typeface="Lora"/>
              <a:cs typeface="Lora"/>
              <a:sym typeface="Lora"/>
            </a:endParaRPr>
          </a:p>
          <a:p>
            <a:pPr indent="-361950" lvl="1" marL="13716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Dual enrollment grant</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Online, evening, and summer courses available</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28 Associate Degrees earned 22-23</a:t>
            </a:r>
            <a:endParaRPr b="1" sz="2100">
              <a:solidFill>
                <a:schemeClr val="lt1"/>
              </a:solidFill>
              <a:latin typeface="Lora"/>
              <a:ea typeface="Lora"/>
              <a:cs typeface="Lora"/>
              <a:sym typeface="Lora"/>
            </a:endParaRPr>
          </a:p>
        </p:txBody>
      </p:sp>
      <p:pic>
        <p:nvPicPr>
          <p:cNvPr id="81" name="Google Shape;81;p16"/>
          <p:cNvPicPr preferRelativeResize="0"/>
          <p:nvPr/>
        </p:nvPicPr>
        <p:blipFill>
          <a:blip r:embed="rId4">
            <a:alphaModFix/>
          </a:blip>
          <a:stretch>
            <a:fillRect/>
          </a:stretch>
        </p:blipFill>
        <p:spPr>
          <a:xfrm>
            <a:off x="413650" y="1588450"/>
            <a:ext cx="3287277" cy="21906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idx="1" type="body"/>
          </p:nvPr>
        </p:nvSpPr>
        <p:spPr>
          <a:xfrm>
            <a:off x="464800" y="1202400"/>
            <a:ext cx="3144300" cy="27858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Diploma+</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Collaboration</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Creativity</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Critical Thinking</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Problem Solving</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Leadership</a:t>
            </a:r>
            <a:endParaRPr b="1" sz="2100">
              <a:solidFill>
                <a:schemeClr val="lt1"/>
              </a:solidFill>
              <a:latin typeface="Lora"/>
              <a:ea typeface="Lora"/>
              <a:cs typeface="Lora"/>
              <a:sym typeface="Lora"/>
            </a:endParaRPr>
          </a:p>
        </p:txBody>
      </p:sp>
      <p:sp>
        <p:nvSpPr>
          <p:cNvPr id="88" name="Google Shape;88;p17"/>
          <p:cNvSpPr txBox="1"/>
          <p:nvPr>
            <p:ph type="title"/>
          </p:nvPr>
        </p:nvSpPr>
        <p:spPr>
          <a:xfrm>
            <a:off x="238825" y="38775"/>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OUR VALUES</a:t>
            </a:r>
            <a:endParaRPr b="1" sz="3800">
              <a:solidFill>
                <a:srgbClr val="FFF2CC"/>
              </a:solidFill>
              <a:latin typeface="Impact"/>
              <a:ea typeface="Impact"/>
              <a:cs typeface="Impact"/>
              <a:sym typeface="Impact"/>
            </a:endParaRPr>
          </a:p>
        </p:txBody>
      </p:sp>
      <p:pic>
        <p:nvPicPr>
          <p:cNvPr id="89" name="Google Shape;89;p17"/>
          <p:cNvPicPr preferRelativeResize="0"/>
          <p:nvPr/>
        </p:nvPicPr>
        <p:blipFill>
          <a:blip r:embed="rId3">
            <a:alphaModFix/>
          </a:blip>
          <a:stretch>
            <a:fillRect/>
          </a:stretch>
        </p:blipFill>
        <p:spPr>
          <a:xfrm>
            <a:off x="8024425" y="38775"/>
            <a:ext cx="961176" cy="805325"/>
          </a:xfrm>
          <a:prstGeom prst="rect">
            <a:avLst/>
          </a:prstGeom>
          <a:noFill/>
          <a:ln>
            <a:noFill/>
          </a:ln>
        </p:spPr>
      </p:pic>
      <p:pic>
        <p:nvPicPr>
          <p:cNvPr id="90" name="Google Shape;90;p17"/>
          <p:cNvPicPr preferRelativeResize="0"/>
          <p:nvPr/>
        </p:nvPicPr>
        <p:blipFill>
          <a:blip r:embed="rId4">
            <a:alphaModFix/>
          </a:blip>
          <a:stretch>
            <a:fillRect/>
          </a:stretch>
        </p:blipFill>
        <p:spPr>
          <a:xfrm>
            <a:off x="4398325" y="1086675"/>
            <a:ext cx="2814017" cy="37520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271775" y="-23112"/>
            <a:ext cx="8837400" cy="92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700">
                <a:solidFill>
                  <a:srgbClr val="FFF2CC"/>
                </a:solidFill>
                <a:latin typeface="Bree Serif"/>
                <a:ea typeface="Bree Serif"/>
                <a:cs typeface="Bree Serif"/>
                <a:sym typeface="Bree Serif"/>
              </a:rPr>
              <a:t>2022-2023 DUAL ENROLLMENT DATA</a:t>
            </a:r>
            <a:endParaRPr b="1" sz="3700">
              <a:solidFill>
                <a:srgbClr val="FFF2CC"/>
              </a:solidFill>
              <a:latin typeface="Bree Serif"/>
              <a:ea typeface="Bree Serif"/>
              <a:cs typeface="Bree Serif"/>
              <a:sym typeface="Bree Serif"/>
            </a:endParaRPr>
          </a:p>
        </p:txBody>
      </p:sp>
      <p:pic>
        <p:nvPicPr>
          <p:cNvPr id="97" name="Google Shape;97;p18"/>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98" name="Google Shape;98;p18"/>
          <p:cNvSpPr txBox="1"/>
          <p:nvPr>
            <p:ph idx="1" type="body"/>
          </p:nvPr>
        </p:nvSpPr>
        <p:spPr>
          <a:xfrm>
            <a:off x="287025" y="3953700"/>
            <a:ext cx="7737300" cy="1189800"/>
          </a:xfrm>
          <a:prstGeom prst="rect">
            <a:avLst/>
          </a:prstGeom>
        </p:spPr>
        <p:txBody>
          <a:bodyPr anchorCtr="0" anchor="t" bIns="91425" lIns="91425" spcFirstLastPara="1" rIns="91425" wrap="square" tIns="91425">
            <a:noAutofit/>
          </a:bodyPr>
          <a:lstStyle/>
          <a:p>
            <a:pPr indent="0" lvl="0" marL="914400" rtl="0" algn="l">
              <a:lnSpc>
                <a:spcPct val="115000"/>
              </a:lnSpc>
              <a:spcBef>
                <a:spcPts val="1400"/>
              </a:spcBef>
              <a:spcAft>
                <a:spcPts val="1600"/>
              </a:spcAft>
              <a:buNone/>
            </a:pPr>
            <a:r>
              <a:rPr b="1" lang="en" sz="2100">
                <a:solidFill>
                  <a:schemeClr val="lt1"/>
                </a:solidFill>
                <a:latin typeface="Lora"/>
                <a:ea typeface="Lora"/>
                <a:cs typeface="Lora"/>
                <a:sym typeface="Lora"/>
              </a:rPr>
              <a:t>Total of 1580 credit hours, 526 college courses, saving our parents over $260,000 in college tuition!!</a:t>
            </a:r>
            <a:endParaRPr b="1" sz="2100">
              <a:solidFill>
                <a:schemeClr val="lt1"/>
              </a:solidFill>
              <a:latin typeface="Lora"/>
              <a:ea typeface="Lora"/>
              <a:cs typeface="Lora"/>
              <a:sym typeface="Lora"/>
            </a:endParaRPr>
          </a:p>
        </p:txBody>
      </p:sp>
      <p:pic>
        <p:nvPicPr>
          <p:cNvPr id="99" name="Google Shape;99;p18"/>
          <p:cNvPicPr preferRelativeResize="0"/>
          <p:nvPr/>
        </p:nvPicPr>
        <p:blipFill>
          <a:blip r:embed="rId4">
            <a:alphaModFix/>
          </a:blip>
          <a:stretch>
            <a:fillRect/>
          </a:stretch>
        </p:blipFill>
        <p:spPr>
          <a:xfrm>
            <a:off x="4620937" y="1058388"/>
            <a:ext cx="4118391" cy="2742913"/>
          </a:xfrm>
          <a:prstGeom prst="rect">
            <a:avLst/>
          </a:prstGeom>
          <a:noFill/>
          <a:ln>
            <a:noFill/>
          </a:ln>
        </p:spPr>
      </p:pic>
      <p:pic>
        <p:nvPicPr>
          <p:cNvPr id="100" name="Google Shape;100;p18"/>
          <p:cNvPicPr preferRelativeResize="0"/>
          <p:nvPr/>
        </p:nvPicPr>
        <p:blipFill>
          <a:blip r:embed="rId5">
            <a:alphaModFix/>
          </a:blip>
          <a:stretch>
            <a:fillRect/>
          </a:stretch>
        </p:blipFill>
        <p:spPr>
          <a:xfrm>
            <a:off x="576950" y="982200"/>
            <a:ext cx="3860434" cy="289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980900" y="793375"/>
            <a:ext cx="6930851" cy="4162150"/>
          </a:xfrm>
          <a:prstGeom prst="rect">
            <a:avLst/>
          </a:prstGeom>
          <a:noFill/>
          <a:ln>
            <a:noFill/>
          </a:ln>
        </p:spPr>
      </p:pic>
      <p:sp>
        <p:nvSpPr>
          <p:cNvPr id="106" name="Google Shape;106;p19"/>
          <p:cNvSpPr txBox="1"/>
          <p:nvPr>
            <p:ph type="title"/>
          </p:nvPr>
        </p:nvSpPr>
        <p:spPr>
          <a:xfrm>
            <a:off x="0" y="45222"/>
            <a:ext cx="8837400" cy="74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700">
                <a:solidFill>
                  <a:srgbClr val="FFF2CC"/>
                </a:solidFill>
                <a:latin typeface="Bree Serif"/>
                <a:ea typeface="Bree Serif"/>
                <a:cs typeface="Bree Serif"/>
                <a:sym typeface="Bree Serif"/>
              </a:rPr>
              <a:t>SENIOR CMA SCHEDULE</a:t>
            </a:r>
            <a:endParaRPr b="1" sz="3700">
              <a:solidFill>
                <a:srgbClr val="FFF2CC"/>
              </a:solidFill>
              <a:latin typeface="Bree Serif"/>
              <a:ea typeface="Bree Serif"/>
              <a:cs typeface="Bree Serif"/>
              <a:sym typeface="Bree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215575" y="166000"/>
            <a:ext cx="4504200" cy="13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THE WOLFPACK FAMILY</a:t>
            </a:r>
            <a:endParaRPr b="1" sz="3800">
              <a:solidFill>
                <a:srgbClr val="FFF2CC"/>
              </a:solidFill>
              <a:latin typeface="Impact"/>
              <a:ea typeface="Impact"/>
              <a:cs typeface="Impact"/>
              <a:sym typeface="Impact"/>
            </a:endParaRPr>
          </a:p>
        </p:txBody>
      </p:sp>
      <p:pic>
        <p:nvPicPr>
          <p:cNvPr id="113" name="Google Shape;113;p20"/>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14" name="Google Shape;114;p20"/>
          <p:cNvSpPr txBox="1"/>
          <p:nvPr>
            <p:ph idx="1" type="body"/>
          </p:nvPr>
        </p:nvSpPr>
        <p:spPr>
          <a:xfrm>
            <a:off x="5021725" y="2740800"/>
            <a:ext cx="3749100" cy="21804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117 Freshmen</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98 Sophomores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61 Juniors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73 Seniors</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349 Total Students</a:t>
            </a:r>
            <a:endParaRPr b="1" sz="2100">
              <a:solidFill>
                <a:schemeClr val="lt1"/>
              </a:solidFill>
              <a:latin typeface="Lora"/>
              <a:ea typeface="Lora"/>
              <a:cs typeface="Lora"/>
              <a:sym typeface="Lora"/>
            </a:endParaRPr>
          </a:p>
        </p:txBody>
      </p:sp>
      <p:pic>
        <p:nvPicPr>
          <p:cNvPr id="115" name="Google Shape;115;p20"/>
          <p:cNvPicPr preferRelativeResize="0"/>
          <p:nvPr/>
        </p:nvPicPr>
        <p:blipFill rotWithShape="1">
          <a:blip r:embed="rId4">
            <a:alphaModFix/>
          </a:blip>
          <a:srcRect b="0" l="0" r="0" t="0"/>
          <a:stretch/>
        </p:blipFill>
        <p:spPr>
          <a:xfrm>
            <a:off x="167251" y="1951525"/>
            <a:ext cx="4600852" cy="3066500"/>
          </a:xfrm>
          <a:prstGeom prst="rect">
            <a:avLst/>
          </a:prstGeom>
          <a:noFill/>
          <a:ln>
            <a:noFill/>
          </a:ln>
        </p:spPr>
      </p:pic>
      <p:pic>
        <p:nvPicPr>
          <p:cNvPr id="116" name="Google Shape;116;p20"/>
          <p:cNvPicPr preferRelativeResize="0"/>
          <p:nvPr/>
        </p:nvPicPr>
        <p:blipFill>
          <a:blip r:embed="rId5">
            <a:alphaModFix/>
          </a:blip>
          <a:stretch>
            <a:fillRect/>
          </a:stretch>
        </p:blipFill>
        <p:spPr>
          <a:xfrm>
            <a:off x="4923750" y="321450"/>
            <a:ext cx="3225789" cy="2419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1153450" y="212100"/>
            <a:ext cx="79905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solidFill>
                  <a:srgbClr val="FFF2CC"/>
                </a:solidFill>
                <a:latin typeface="Bree Serif"/>
                <a:ea typeface="Bree Serif"/>
                <a:cs typeface="Bree Serif"/>
                <a:sym typeface="Bree Serif"/>
              </a:rPr>
              <a:t>MAGNET PROGRAMMING</a:t>
            </a:r>
            <a:endParaRPr b="1" sz="3500">
              <a:solidFill>
                <a:srgbClr val="FFF2CC"/>
              </a:solidFill>
              <a:latin typeface="Bree Serif"/>
              <a:ea typeface="Bree Serif"/>
              <a:cs typeface="Bree Serif"/>
              <a:sym typeface="Bree Serif"/>
            </a:endParaRPr>
          </a:p>
          <a:p>
            <a:pPr indent="0" lvl="0" marL="0" rtl="0" algn="ctr">
              <a:spcBef>
                <a:spcPts val="0"/>
              </a:spcBef>
              <a:spcAft>
                <a:spcPts val="0"/>
              </a:spcAft>
              <a:buNone/>
            </a:pPr>
            <a:r>
              <a:rPr b="1" lang="en" sz="3500">
                <a:solidFill>
                  <a:srgbClr val="FFF2CC"/>
                </a:solidFill>
                <a:latin typeface="Bree Serif"/>
                <a:ea typeface="Bree Serif"/>
                <a:cs typeface="Bree Serif"/>
                <a:sym typeface="Bree Serif"/>
              </a:rPr>
              <a:t>College Readiness</a:t>
            </a:r>
            <a:endParaRPr b="1" sz="3500">
              <a:solidFill>
                <a:srgbClr val="FFF2CC"/>
              </a:solidFill>
              <a:latin typeface="Bree Serif"/>
              <a:ea typeface="Bree Serif"/>
              <a:cs typeface="Bree Serif"/>
              <a:sym typeface="Bree Serif"/>
            </a:endParaRPr>
          </a:p>
        </p:txBody>
      </p:sp>
      <p:pic>
        <p:nvPicPr>
          <p:cNvPr id="123" name="Google Shape;123;p21"/>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24" name="Google Shape;124;p21"/>
          <p:cNvSpPr txBox="1"/>
          <p:nvPr>
            <p:ph idx="1" type="body"/>
          </p:nvPr>
        </p:nvSpPr>
        <p:spPr>
          <a:xfrm>
            <a:off x="242825" y="1487950"/>
            <a:ext cx="7137900" cy="28620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1400"/>
              </a:spcBef>
              <a:spcAft>
                <a:spcPts val="0"/>
              </a:spcAft>
              <a:buClr>
                <a:schemeClr val="lt1"/>
              </a:buClr>
              <a:buSzPts val="2100"/>
              <a:buFont typeface="Lora"/>
              <a:buChar char="•"/>
            </a:pPr>
            <a:r>
              <a:rPr b="1" lang="en" sz="2100">
                <a:solidFill>
                  <a:schemeClr val="lt1"/>
                </a:solidFill>
                <a:latin typeface="Lora"/>
                <a:ea typeface="Lora"/>
                <a:cs typeface="Lora"/>
                <a:sym typeface="Lora"/>
              </a:rPr>
              <a:t>AVID</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College Seminar</a:t>
            </a:r>
            <a:endParaRPr b="1" sz="2100">
              <a:solidFill>
                <a:schemeClr val="lt1"/>
              </a:solidFill>
              <a:latin typeface="Lora"/>
              <a:ea typeface="Lora"/>
              <a:cs typeface="Lora"/>
              <a:sym typeface="Lora"/>
            </a:endParaRPr>
          </a:p>
          <a:p>
            <a:pPr indent="-361950" lvl="0" marL="457200" rtl="0" algn="l">
              <a:lnSpc>
                <a:spcPct val="115000"/>
              </a:lnSpc>
              <a:spcBef>
                <a:spcPts val="0"/>
              </a:spcBef>
              <a:spcAft>
                <a:spcPts val="0"/>
              </a:spcAft>
              <a:buClr>
                <a:schemeClr val="lt1"/>
              </a:buClr>
              <a:buSzPts val="2100"/>
              <a:buFont typeface="Lora"/>
              <a:buChar char="•"/>
            </a:pPr>
            <a:r>
              <a:rPr b="1" lang="en" sz="2100">
                <a:solidFill>
                  <a:schemeClr val="lt1"/>
                </a:solidFill>
                <a:latin typeface="Lora"/>
                <a:ea typeface="Lora"/>
                <a:cs typeface="Lora"/>
                <a:sym typeface="Lora"/>
              </a:rPr>
              <a:t>ACT Prep</a:t>
            </a:r>
            <a:endParaRPr b="1" sz="2100">
              <a:solidFill>
                <a:schemeClr val="lt1"/>
              </a:solidFill>
              <a:latin typeface="Lora"/>
              <a:ea typeface="Lora"/>
              <a:cs typeface="Lora"/>
              <a:sym typeface="Lora"/>
            </a:endParaRPr>
          </a:p>
        </p:txBody>
      </p:sp>
      <p:pic>
        <p:nvPicPr>
          <p:cNvPr id="125" name="Google Shape;125;p21"/>
          <p:cNvPicPr preferRelativeResize="0"/>
          <p:nvPr/>
        </p:nvPicPr>
        <p:blipFill>
          <a:blip r:embed="rId4">
            <a:alphaModFix/>
          </a:blip>
          <a:stretch>
            <a:fillRect/>
          </a:stretch>
        </p:blipFill>
        <p:spPr>
          <a:xfrm>
            <a:off x="3675950" y="1260006"/>
            <a:ext cx="3248200" cy="2164945"/>
          </a:xfrm>
          <a:prstGeom prst="rect">
            <a:avLst/>
          </a:prstGeom>
          <a:noFill/>
          <a:ln>
            <a:noFill/>
          </a:ln>
        </p:spPr>
      </p:pic>
      <p:pic>
        <p:nvPicPr>
          <p:cNvPr id="126" name="Google Shape;126;p21"/>
          <p:cNvPicPr preferRelativeResize="0"/>
          <p:nvPr/>
        </p:nvPicPr>
        <p:blipFill>
          <a:blip r:embed="rId5">
            <a:alphaModFix/>
          </a:blip>
          <a:stretch>
            <a:fillRect/>
          </a:stretch>
        </p:blipFill>
        <p:spPr>
          <a:xfrm>
            <a:off x="242825" y="281050"/>
            <a:ext cx="2136926" cy="1299600"/>
          </a:xfrm>
          <a:prstGeom prst="rect">
            <a:avLst/>
          </a:prstGeom>
          <a:noFill/>
          <a:ln>
            <a:noFill/>
          </a:ln>
        </p:spPr>
      </p:pic>
      <p:pic>
        <p:nvPicPr>
          <p:cNvPr id="127" name="Google Shape;127;p21"/>
          <p:cNvPicPr preferRelativeResize="0"/>
          <p:nvPr/>
        </p:nvPicPr>
        <p:blipFill>
          <a:blip r:embed="rId6">
            <a:alphaModFix/>
          </a:blip>
          <a:stretch>
            <a:fillRect/>
          </a:stretch>
        </p:blipFill>
        <p:spPr>
          <a:xfrm>
            <a:off x="6715920" y="1954000"/>
            <a:ext cx="2269674" cy="3026227"/>
          </a:xfrm>
          <a:prstGeom prst="rect">
            <a:avLst/>
          </a:prstGeom>
          <a:noFill/>
          <a:ln>
            <a:noFill/>
          </a:ln>
        </p:spPr>
      </p:pic>
      <p:pic>
        <p:nvPicPr>
          <p:cNvPr id="128" name="Google Shape;128;p21"/>
          <p:cNvPicPr preferRelativeResize="0"/>
          <p:nvPr/>
        </p:nvPicPr>
        <p:blipFill>
          <a:blip r:embed="rId7">
            <a:alphaModFix/>
          </a:blip>
          <a:stretch>
            <a:fillRect/>
          </a:stretch>
        </p:blipFill>
        <p:spPr>
          <a:xfrm>
            <a:off x="2379749" y="2718676"/>
            <a:ext cx="1737101" cy="23161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306600" y="212100"/>
            <a:ext cx="8837400" cy="104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solidFill>
                  <a:srgbClr val="FFF2CC"/>
                </a:solidFill>
                <a:latin typeface="Bree Serif"/>
                <a:ea typeface="Bree Serif"/>
                <a:cs typeface="Bree Serif"/>
                <a:sym typeface="Bree Serif"/>
              </a:rPr>
              <a:t>DIVERSE STUDENT BODY</a:t>
            </a:r>
            <a:endParaRPr b="1" sz="3800">
              <a:solidFill>
                <a:srgbClr val="FFF2CC"/>
              </a:solidFill>
              <a:latin typeface="Bree Serif"/>
              <a:ea typeface="Bree Serif"/>
              <a:cs typeface="Bree Serif"/>
              <a:sym typeface="Bree Serif"/>
            </a:endParaRPr>
          </a:p>
        </p:txBody>
      </p:sp>
      <p:pic>
        <p:nvPicPr>
          <p:cNvPr id="135" name="Google Shape;135;p22"/>
          <p:cNvPicPr preferRelativeResize="0"/>
          <p:nvPr/>
        </p:nvPicPr>
        <p:blipFill>
          <a:blip r:embed="rId3">
            <a:alphaModFix/>
          </a:blip>
          <a:stretch>
            <a:fillRect/>
          </a:stretch>
        </p:blipFill>
        <p:spPr>
          <a:xfrm>
            <a:off x="8024425" y="38775"/>
            <a:ext cx="961176" cy="805325"/>
          </a:xfrm>
          <a:prstGeom prst="rect">
            <a:avLst/>
          </a:prstGeom>
          <a:noFill/>
          <a:ln>
            <a:noFill/>
          </a:ln>
        </p:spPr>
      </p:pic>
      <p:sp>
        <p:nvSpPr>
          <p:cNvPr id="136" name="Google Shape;136;p22"/>
          <p:cNvSpPr txBox="1"/>
          <p:nvPr>
            <p:ph idx="1" type="body"/>
          </p:nvPr>
        </p:nvSpPr>
        <p:spPr>
          <a:xfrm>
            <a:off x="4814125" y="1415825"/>
            <a:ext cx="3783600" cy="31956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400"/>
              </a:spcBef>
              <a:spcAft>
                <a:spcPts val="0"/>
              </a:spcAft>
              <a:buClr>
                <a:schemeClr val="lt1"/>
              </a:buClr>
              <a:buSzPts val="1800"/>
              <a:buFont typeface="Lora"/>
              <a:buChar char="•"/>
            </a:pPr>
            <a:r>
              <a:rPr b="1" lang="en">
                <a:solidFill>
                  <a:schemeClr val="lt1"/>
                </a:solidFill>
                <a:latin typeface="Lora"/>
                <a:ea typeface="Lora"/>
                <a:cs typeface="Lora"/>
                <a:sym typeface="Lora"/>
              </a:rPr>
              <a:t>Students from every middle school in Knox County</a:t>
            </a:r>
            <a:endParaRPr b="1">
              <a:solidFill>
                <a:schemeClr val="lt1"/>
              </a:solidFill>
              <a:latin typeface="Lora"/>
              <a:ea typeface="Lora"/>
              <a:cs typeface="Lora"/>
              <a:sym typeface="Lora"/>
            </a:endParaRPr>
          </a:p>
          <a:p>
            <a:pPr indent="-342900" lvl="0" marL="457200" rtl="0" algn="l">
              <a:lnSpc>
                <a:spcPct val="115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Homeschooled </a:t>
            </a:r>
            <a:r>
              <a:rPr b="1" lang="en">
                <a:solidFill>
                  <a:schemeClr val="lt1"/>
                </a:solidFill>
                <a:latin typeface="Lora"/>
                <a:ea typeface="Lora"/>
                <a:cs typeface="Lora"/>
                <a:sym typeface="Lora"/>
              </a:rPr>
              <a:t>students</a:t>
            </a:r>
            <a:endParaRPr b="1">
              <a:solidFill>
                <a:schemeClr val="lt1"/>
              </a:solidFill>
              <a:latin typeface="Lora"/>
              <a:ea typeface="Lora"/>
              <a:cs typeface="Lora"/>
              <a:sym typeface="Lora"/>
            </a:endParaRPr>
          </a:p>
          <a:p>
            <a:pPr indent="-342900" lvl="0" marL="457200" rtl="0" algn="l">
              <a:lnSpc>
                <a:spcPct val="115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Montessori students</a:t>
            </a:r>
            <a:endParaRPr b="1">
              <a:solidFill>
                <a:schemeClr val="lt1"/>
              </a:solidFill>
              <a:latin typeface="Lora"/>
              <a:ea typeface="Lora"/>
              <a:cs typeface="Lora"/>
              <a:sym typeface="Lora"/>
            </a:endParaRPr>
          </a:p>
          <a:p>
            <a:pPr indent="-342900" lvl="0" marL="457200" rtl="0" algn="l">
              <a:lnSpc>
                <a:spcPct val="115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Private school students</a:t>
            </a:r>
            <a:endParaRPr b="1">
              <a:solidFill>
                <a:schemeClr val="lt1"/>
              </a:solidFill>
              <a:latin typeface="Lora"/>
              <a:ea typeface="Lora"/>
              <a:cs typeface="Lora"/>
              <a:sym typeface="Lora"/>
            </a:endParaRPr>
          </a:p>
          <a:p>
            <a:pPr indent="-342900" lvl="0" marL="457200" rtl="0" algn="l">
              <a:lnSpc>
                <a:spcPct val="115000"/>
              </a:lnSpc>
              <a:spcBef>
                <a:spcPts val="0"/>
              </a:spcBef>
              <a:spcAft>
                <a:spcPts val="0"/>
              </a:spcAft>
              <a:buClr>
                <a:schemeClr val="lt1"/>
              </a:buClr>
              <a:buSzPts val="1800"/>
              <a:buFont typeface="Lora"/>
              <a:buChar char="•"/>
            </a:pPr>
            <a:r>
              <a:rPr b="1" lang="en">
                <a:solidFill>
                  <a:schemeClr val="lt1"/>
                </a:solidFill>
                <a:latin typeface="Lora"/>
                <a:ea typeface="Lora"/>
                <a:cs typeface="Lora"/>
                <a:sym typeface="Lora"/>
              </a:rPr>
              <a:t>First-generation college students</a:t>
            </a:r>
            <a:endParaRPr b="1">
              <a:solidFill>
                <a:schemeClr val="lt1"/>
              </a:solidFill>
              <a:latin typeface="Lora"/>
              <a:ea typeface="Lora"/>
              <a:cs typeface="Lora"/>
              <a:sym typeface="Lora"/>
            </a:endParaRPr>
          </a:p>
          <a:p>
            <a:pPr indent="0" lvl="0" marL="914400" rtl="0" algn="l">
              <a:lnSpc>
                <a:spcPct val="115000"/>
              </a:lnSpc>
              <a:spcBef>
                <a:spcPts val="1600"/>
              </a:spcBef>
              <a:spcAft>
                <a:spcPts val="1600"/>
              </a:spcAft>
              <a:buNone/>
            </a:pPr>
            <a:r>
              <a:t/>
            </a:r>
            <a:endParaRPr b="1" sz="2100">
              <a:solidFill>
                <a:schemeClr val="lt1"/>
              </a:solidFill>
              <a:latin typeface="Lora"/>
              <a:ea typeface="Lora"/>
              <a:cs typeface="Lora"/>
              <a:sym typeface="Lora"/>
            </a:endParaRPr>
          </a:p>
        </p:txBody>
      </p:sp>
      <p:pic>
        <p:nvPicPr>
          <p:cNvPr id="137" name="Google Shape;137;p22"/>
          <p:cNvPicPr preferRelativeResize="0"/>
          <p:nvPr/>
        </p:nvPicPr>
        <p:blipFill>
          <a:blip r:embed="rId4">
            <a:alphaModFix/>
          </a:blip>
          <a:stretch>
            <a:fillRect/>
          </a:stretch>
        </p:blipFill>
        <p:spPr>
          <a:xfrm>
            <a:off x="306600" y="1415825"/>
            <a:ext cx="4509327" cy="30054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